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5" r:id="rId4"/>
    <p:sldId id="266" r:id="rId5"/>
    <p:sldId id="267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1" autoAdjust="0"/>
  </p:normalViewPr>
  <p:slideViewPr>
    <p:cSldViewPr snapToGrid="0">
      <p:cViewPr varScale="1">
        <p:scale>
          <a:sx n="76" d="100"/>
          <a:sy n="76" d="100"/>
        </p:scale>
        <p:origin x="3210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7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0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0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7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9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0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5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0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9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7994-85C5-44BC-ACDA-44A80A24F64A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3E6C-71C1-4B49-BAC7-D894B4EE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7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5104AD-83AD-12F0-2685-9D8D3B5E7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8D521-1167-F9DC-4113-B95761890358}"/>
              </a:ext>
            </a:extLst>
          </p:cNvPr>
          <p:cNvSpPr txBox="1"/>
          <p:nvPr/>
        </p:nvSpPr>
        <p:spPr>
          <a:xfrm>
            <a:off x="191730" y="412955"/>
            <a:ext cx="55606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Как проверить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свой креатив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на соответствие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закону?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B03A5-3842-670E-9B23-6D29BF37F613}"/>
              </a:ext>
            </a:extLst>
          </p:cNvPr>
          <p:cNvSpPr txBox="1"/>
          <p:nvPr/>
        </p:nvSpPr>
        <p:spPr>
          <a:xfrm>
            <a:off x="191730" y="2542516"/>
            <a:ext cx="64975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Реклама может попасть в поле зрения контролирующего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органа только после того, как начнет распространяться.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На этапе разработки креатива важно помнить: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реклама должна </a:t>
            </a:r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корректно</a:t>
            </a:r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 информировать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потребителей о предлагаемом к покупке товаре</a:t>
            </a:r>
            <a:endParaRPr lang="ru-RU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B94270-B979-74E6-58FB-C7EA03374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0" b="39304"/>
          <a:stretch/>
        </p:blipFill>
        <p:spPr>
          <a:xfrm>
            <a:off x="-1" y="3645661"/>
            <a:ext cx="6858001" cy="28813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7D6156-E97C-B930-5B2B-317BF286888A}"/>
              </a:ext>
            </a:extLst>
          </p:cNvPr>
          <p:cNvSpPr txBox="1"/>
          <p:nvPr/>
        </p:nvSpPr>
        <p:spPr>
          <a:xfrm>
            <a:off x="-633051" y="4012986"/>
            <a:ext cx="8162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Реклама – это информация об объекте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 рекламирования, которая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направлена на привлечение внимания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к товару, формирование или поддержания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интереса к нему и (или) его продвижение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 на рынке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918C2D-BE00-2349-5AC6-301E0309345B}"/>
              </a:ext>
            </a:extLst>
          </p:cNvPr>
          <p:cNvSpPr txBox="1"/>
          <p:nvPr/>
        </p:nvSpPr>
        <p:spPr>
          <a:xfrm>
            <a:off x="-652341" y="5901929"/>
            <a:ext cx="8162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Рекламное бинго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C7F05DA-4F7A-F9C1-41F3-F84637A2A8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53" y="6775851"/>
            <a:ext cx="6489289" cy="267488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EC4D3EC-18AB-3B51-2E25-6A1E4FB0503F}"/>
              </a:ext>
            </a:extLst>
          </p:cNvPr>
          <p:cNvSpPr txBox="1"/>
          <p:nvPr/>
        </p:nvSpPr>
        <p:spPr>
          <a:xfrm>
            <a:off x="-213851" y="6937631"/>
            <a:ext cx="3016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нарушает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специальные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требования к рекламе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отдельных товаров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или услуг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99D901-C1D5-EA61-47E2-C179279D2E5A}"/>
              </a:ext>
            </a:extLst>
          </p:cNvPr>
          <p:cNvSpPr txBox="1"/>
          <p:nvPr/>
        </p:nvSpPr>
        <p:spPr>
          <a:xfrm>
            <a:off x="1920974" y="7174821"/>
            <a:ext cx="3016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порочит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конкурента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BC448A-521D-D907-B5D0-7801BC3C4E7A}"/>
              </a:ext>
            </a:extLst>
          </p:cNvPr>
          <p:cNvSpPr txBox="1"/>
          <p:nvPr/>
        </p:nvSpPr>
        <p:spPr>
          <a:xfrm>
            <a:off x="4094382" y="7162546"/>
            <a:ext cx="3016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вводит потребителей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рекламы в заблуждение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809023-BC65-6C48-23AA-27BDBE930FA1}"/>
              </a:ext>
            </a:extLst>
          </p:cNvPr>
          <p:cNvSpPr txBox="1"/>
          <p:nvPr/>
        </p:nvSpPr>
        <p:spPr>
          <a:xfrm>
            <a:off x="-213851" y="8238498"/>
            <a:ext cx="3016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использует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бранные слова,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непристойные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или оскорбительные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образы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56D33B-59FD-6602-4DC3-A7AC644FD16A}"/>
              </a:ext>
            </a:extLst>
          </p:cNvPr>
          <p:cNvSpPr txBox="1"/>
          <p:nvPr/>
        </p:nvSpPr>
        <p:spPr>
          <a:xfrm>
            <a:off x="1940267" y="8163382"/>
            <a:ext cx="301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Достоверно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информирует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об условиях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приобретения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(цена, размер скидки,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порядок оплаты и т.п.)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9759C3-636D-7356-7D86-FDF6F315CE0A}"/>
              </a:ext>
            </a:extLst>
          </p:cNvPr>
          <p:cNvSpPr txBox="1"/>
          <p:nvPr/>
        </p:nvSpPr>
        <p:spPr>
          <a:xfrm>
            <a:off x="4515565" y="8238498"/>
            <a:ext cx="2173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Достоверно раскрывает 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свойства и характеристики</a:t>
            </a:r>
          </a:p>
          <a:p>
            <a:pPr algn="ctr"/>
            <a:r>
              <a:rPr lang="ru-RU" sz="1200" b="1" dirty="0">
                <a:solidFill>
                  <a:srgbClr val="002B6A"/>
                </a:solidFill>
                <a:latin typeface="Montserrat" panose="00000500000000000000" pitchFamily="2" charset="-52"/>
              </a:rPr>
              <a:t>товаров</a:t>
            </a:r>
          </a:p>
        </p:txBody>
      </p:sp>
    </p:spTree>
    <p:extLst>
      <p:ext uri="{BB962C8B-B14F-4D97-AF65-F5344CB8AC3E}">
        <p14:creationId xmlns:p14="http://schemas.microsoft.com/office/powerpoint/2010/main" val="34582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5104AD-83AD-12F0-2685-9D8D3B5E7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8D521-1167-F9DC-4113-B95761890358}"/>
              </a:ext>
            </a:extLst>
          </p:cNvPr>
          <p:cNvSpPr txBox="1"/>
          <p:nvPr/>
        </p:nvSpPr>
        <p:spPr>
          <a:xfrm>
            <a:off x="191730" y="412955"/>
            <a:ext cx="55606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Можно ли в рекламе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использовать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слова «лучший»,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«первый», «№1»?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B03A5-3842-670E-9B23-6D29BF37F613}"/>
              </a:ext>
            </a:extLst>
          </p:cNvPr>
          <p:cNvSpPr txBox="1"/>
          <p:nvPr/>
        </p:nvSpPr>
        <p:spPr>
          <a:xfrm>
            <a:off x="191730" y="2542516"/>
            <a:ext cx="62805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Называть тот или иной товар лучшим можно, но при этом нужно </a:t>
            </a:r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указать конкретный критерий, по которому товар лучший и иметь документальное подтверждение</a:t>
            </a:r>
            <a:endParaRPr lang="ru-RU" b="1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B94270-B979-74E6-58FB-C7EA03374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0" b="39304"/>
          <a:stretch/>
        </p:blipFill>
        <p:spPr>
          <a:xfrm>
            <a:off x="-1" y="3410726"/>
            <a:ext cx="6858001" cy="45928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7D6156-E97C-B930-5B2B-317BF286888A}"/>
              </a:ext>
            </a:extLst>
          </p:cNvPr>
          <p:cNvSpPr txBox="1"/>
          <p:nvPr/>
        </p:nvSpPr>
        <p:spPr>
          <a:xfrm>
            <a:off x="-652340" y="4089604"/>
            <a:ext cx="8162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Информация в рекламе должна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быть достоверной и формировать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у потребителей верное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представление о товаре, его качестве,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потребительских свойствах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F8B3B8-3E1D-2FA4-2D6F-EE3F1EEB486C}"/>
              </a:ext>
            </a:extLst>
          </p:cNvPr>
          <p:cNvSpPr txBox="1"/>
          <p:nvPr/>
        </p:nvSpPr>
        <p:spPr>
          <a:xfrm>
            <a:off x="294969" y="6998291"/>
            <a:ext cx="6334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Потребитель должен понимать, по какому критерию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сравнения товар или услуга считается лучшим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или номер один. Обратите внимание:  эта уточняющая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информация должна быть выполнена четкими буквами, размер шрифта не должен быть менее половины наибольшего шрифта, используемого в рекламе</a:t>
            </a:r>
            <a:endParaRPr lang="ru-RU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3372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5104AD-83AD-12F0-2685-9D8D3B5E7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8D521-1167-F9DC-4113-B95761890358}"/>
              </a:ext>
            </a:extLst>
          </p:cNvPr>
          <p:cNvSpPr txBox="1"/>
          <p:nvPr/>
        </p:nvSpPr>
        <p:spPr>
          <a:xfrm>
            <a:off x="191730" y="412955"/>
            <a:ext cx="5560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О чем важно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знать на этапе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создания рекламы?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B03A5-3842-670E-9B23-6D29BF37F613}"/>
              </a:ext>
            </a:extLst>
          </p:cNvPr>
          <p:cNvSpPr txBox="1"/>
          <p:nvPr/>
        </p:nvSpPr>
        <p:spPr>
          <a:xfrm>
            <a:off x="450378" y="2330982"/>
            <a:ext cx="62175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Существуют общие и специальные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требования к рекламе</a:t>
            </a:r>
          </a:p>
          <a:p>
            <a:endParaRPr lang="ru-RU" sz="16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Общие требования </a:t>
            </a:r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применяются к рекламе любых </a:t>
            </a:r>
          </a:p>
          <a:p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товаров. К таким требованиям относятся в том числе:</a:t>
            </a:r>
          </a:p>
          <a:p>
            <a:endParaRPr lang="ru-RU" sz="1600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достоверность</a:t>
            </a:r>
          </a:p>
          <a:p>
            <a:endParaRPr lang="ru-RU" sz="1600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добросовестность</a:t>
            </a:r>
          </a:p>
          <a:p>
            <a:endParaRPr lang="ru-RU" sz="1600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этичность</a:t>
            </a:r>
          </a:p>
          <a:p>
            <a:endParaRPr lang="ru-RU" sz="1600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Специальные требования </a:t>
            </a:r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установлены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для рекламы отдельных видов товаров (например,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для рекламы алкогольной продукции, лекарственных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препаратов, финансовых услуг и др.)</a:t>
            </a:r>
          </a:p>
          <a:p>
            <a:endParaRPr lang="ru-RU" b="1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B94270-B979-74E6-58FB-C7EA03374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0" b="39304"/>
          <a:stretch/>
        </p:blipFill>
        <p:spPr>
          <a:xfrm>
            <a:off x="-3" y="6388424"/>
            <a:ext cx="6858001" cy="33111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548510-3DAB-1166-58D9-3F6DC755FC92}"/>
              </a:ext>
            </a:extLst>
          </p:cNvPr>
          <p:cNvSpPr txBox="1"/>
          <p:nvPr/>
        </p:nvSpPr>
        <p:spPr>
          <a:xfrm>
            <a:off x="-652341" y="6965302"/>
            <a:ext cx="8162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РЕКЛАМА НЕ ДОЛЖНА НАРУШАТЬ ОБЩИЕ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И СПЕЦИАЛЬНЫЕ ТРЕБОВАНИЯ, КОТОРЫЕ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К НЕЙ ПРЕДЪЯВЛЯЮТСЯ</a:t>
            </a: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id="{688AD94F-FEEB-C950-A5B5-065E0B0C60BB}"/>
              </a:ext>
            </a:extLst>
          </p:cNvPr>
          <p:cNvSpPr/>
          <p:nvPr/>
        </p:nvSpPr>
        <p:spPr>
          <a:xfrm rot="1758953">
            <a:off x="219356" y="3892906"/>
            <a:ext cx="198882" cy="171450"/>
          </a:xfrm>
          <a:prstGeom prst="hexagon">
            <a:avLst/>
          </a:prstGeom>
          <a:solidFill>
            <a:srgbClr val="002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>
            <a:extLst>
              <a:ext uri="{FF2B5EF4-FFF2-40B4-BE49-F238E27FC236}">
                <a16:creationId xmlns:a16="http://schemas.microsoft.com/office/drawing/2014/main" id="{67F4352D-B769-EA14-2668-273F64469BCA}"/>
              </a:ext>
            </a:extLst>
          </p:cNvPr>
          <p:cNvSpPr/>
          <p:nvPr/>
        </p:nvSpPr>
        <p:spPr>
          <a:xfrm rot="1758953">
            <a:off x="219356" y="4352924"/>
            <a:ext cx="198882" cy="171450"/>
          </a:xfrm>
          <a:prstGeom prst="hexagon">
            <a:avLst/>
          </a:prstGeom>
          <a:solidFill>
            <a:srgbClr val="002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4DBD2835-4049-8438-F856-D58A536FD300}"/>
              </a:ext>
            </a:extLst>
          </p:cNvPr>
          <p:cNvSpPr/>
          <p:nvPr/>
        </p:nvSpPr>
        <p:spPr>
          <a:xfrm rot="1758953">
            <a:off x="219356" y="4867276"/>
            <a:ext cx="198882" cy="171450"/>
          </a:xfrm>
          <a:prstGeom prst="hexagon">
            <a:avLst/>
          </a:prstGeom>
          <a:solidFill>
            <a:srgbClr val="002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3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5104AD-83AD-12F0-2685-9D8D3B5E7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8D521-1167-F9DC-4113-B95761890358}"/>
              </a:ext>
            </a:extLst>
          </p:cNvPr>
          <p:cNvSpPr txBox="1"/>
          <p:nvPr/>
        </p:nvSpPr>
        <p:spPr>
          <a:xfrm>
            <a:off x="191730" y="412955"/>
            <a:ext cx="55606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Можно ли разместить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дополнительные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условия покупки </a:t>
            </a:r>
          </a:p>
          <a:p>
            <a:r>
              <a:rPr lang="ru-RU" sz="3200" b="1" dirty="0">
                <a:solidFill>
                  <a:srgbClr val="002B6A"/>
                </a:solidFill>
                <a:latin typeface="Montserrat" panose="00000500000000000000" pitchFamily="2" charset="-52"/>
              </a:rPr>
              <a:t>товара под сноской?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B03A5-3842-670E-9B23-6D29BF37F613}"/>
              </a:ext>
            </a:extLst>
          </p:cNvPr>
          <p:cNvSpPr txBox="1"/>
          <p:nvPr/>
        </p:nvSpPr>
        <p:spPr>
          <a:xfrm>
            <a:off x="191730" y="2542516"/>
            <a:ext cx="616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Размещение информации в рекламе под сноской </a:t>
            </a:r>
            <a:b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</a:br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(например, «звёздочкой») </a:t>
            </a:r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запрещено</a:t>
            </a:r>
            <a:endParaRPr lang="ru-RU" b="1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B94270-B979-74E6-58FB-C7EA03374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0" b="39304"/>
          <a:stretch/>
        </p:blipFill>
        <p:spPr>
          <a:xfrm>
            <a:off x="-3" y="3906842"/>
            <a:ext cx="6858001" cy="30505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7D6156-E97C-B930-5B2B-317BF286888A}"/>
              </a:ext>
            </a:extLst>
          </p:cNvPr>
          <p:cNvSpPr txBox="1"/>
          <p:nvPr/>
        </p:nvSpPr>
        <p:spPr>
          <a:xfrm>
            <a:off x="140572" y="3305330"/>
            <a:ext cx="63932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Предупредительные надписи и иная обязательная к размещению в рекламе информация должны быть выполнены четкими буквами и цветом, контрастирующим с цветовым фоном площади рекламы, на которой размещается информация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F8B3B8-3E1D-2FA4-2D6F-EE3F1EEB486C}"/>
              </a:ext>
            </a:extLst>
          </p:cNvPr>
          <p:cNvSpPr txBox="1"/>
          <p:nvPr/>
        </p:nvSpPr>
        <p:spPr>
          <a:xfrm>
            <a:off x="191730" y="6249651"/>
            <a:ext cx="6502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B6A"/>
                </a:solidFill>
                <a:latin typeface="Montserrat" panose="00000500000000000000" pitchFamily="2" charset="-52"/>
              </a:rPr>
              <a:t>Содержащиеся в рекламе сноски и иная информация, уточняющая информацию о цене объекта рекламирования, скидках, наличии объекта рекламирования на рынке, возможности его приобретения в указанных в рекламе количестве и месте, должны быть выполнены четкими буквами, размер шрифта не должен быть менее половины наибольшего размера шрифта, </a:t>
            </a:r>
          </a:p>
          <a:p>
            <a:pPr algn="ctr"/>
            <a:r>
              <a:rPr lang="ru-RU" dirty="0">
                <a:solidFill>
                  <a:srgbClr val="002B6A"/>
                </a:solidFill>
                <a:latin typeface="Montserrat" panose="00000500000000000000" pitchFamily="2" charset="-52"/>
              </a:rPr>
              <a:t>используемого в рекламе</a:t>
            </a:r>
            <a:endParaRPr lang="ru-RU" b="1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2358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5104AD-83AD-12F0-2685-9D8D3B5E7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9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C8D521-1167-F9DC-4113-B95761890358}"/>
              </a:ext>
            </a:extLst>
          </p:cNvPr>
          <p:cNvSpPr txBox="1"/>
          <p:nvPr/>
        </p:nvSpPr>
        <p:spPr>
          <a:xfrm>
            <a:off x="191730" y="412955"/>
            <a:ext cx="556069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2B6A"/>
                </a:solidFill>
                <a:latin typeface="Montserrat" panose="00000500000000000000" pitchFamily="2" charset="-52"/>
              </a:rPr>
              <a:t>Как сделать рекламу </a:t>
            </a:r>
          </a:p>
          <a:p>
            <a:r>
              <a:rPr lang="ru-RU" sz="3000" b="1" dirty="0">
                <a:solidFill>
                  <a:srgbClr val="002B6A"/>
                </a:solidFill>
                <a:latin typeface="Montserrat" panose="00000500000000000000" pitchFamily="2" charset="-52"/>
              </a:rPr>
              <a:t>полезной, интересной </a:t>
            </a:r>
          </a:p>
          <a:p>
            <a:r>
              <a:rPr lang="ru-RU" sz="3000" b="1" dirty="0">
                <a:solidFill>
                  <a:srgbClr val="002B6A"/>
                </a:solidFill>
                <a:latin typeface="Montserrat" panose="00000500000000000000" pitchFamily="2" charset="-52"/>
              </a:rPr>
              <a:t>и не нарушить закон?</a:t>
            </a:r>
          </a:p>
          <a:p>
            <a:endParaRPr lang="ru-RU" sz="32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B03A5-3842-670E-9B23-6D29BF37F613}"/>
              </a:ext>
            </a:extLst>
          </p:cNvPr>
          <p:cNvSpPr txBox="1"/>
          <p:nvPr/>
        </p:nvSpPr>
        <p:spPr>
          <a:xfrm>
            <a:off x="191730" y="2924597"/>
            <a:ext cx="63376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Именно из рекламы потребители узнают о новых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товарах в магазинах или об интересных свойствах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привычных товаров, о проводимых распродажах, скидках</a:t>
            </a:r>
          </a:p>
          <a:p>
            <a:pPr algn="ctr"/>
            <a:endParaRPr lang="ru-RU" sz="1600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Реклама может не только </a:t>
            </a:r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проинформировать,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но и заинтересовать, рассмешить, и даже быть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произведением искусства. Добиться привлечения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внимания к объекту рекламирования можно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разными путями. В погоне за интересом потребителя </a:t>
            </a:r>
          </a:p>
          <a:p>
            <a:pPr algn="ctr"/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важно </a:t>
            </a:r>
            <a:r>
              <a:rPr lang="ru-RU" sz="1600" b="1" dirty="0">
                <a:solidFill>
                  <a:srgbClr val="002B6A"/>
                </a:solidFill>
                <a:latin typeface="Montserrat" panose="00000500000000000000" pitchFamily="2" charset="-52"/>
              </a:rPr>
              <a:t>не переступить </a:t>
            </a:r>
            <a:r>
              <a:rPr lang="ru-RU" sz="1600" dirty="0">
                <a:solidFill>
                  <a:srgbClr val="002B6A"/>
                </a:solidFill>
                <a:latin typeface="Montserrat" panose="00000500000000000000" pitchFamily="2" charset="-52"/>
              </a:rPr>
              <a:t>черту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B94270-B979-74E6-58FB-C7EA03374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0" b="39304"/>
          <a:stretch/>
        </p:blipFill>
        <p:spPr>
          <a:xfrm>
            <a:off x="0" y="6021014"/>
            <a:ext cx="6858001" cy="30505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7D6156-E97C-B930-5B2B-317BF286888A}"/>
              </a:ext>
            </a:extLst>
          </p:cNvPr>
          <p:cNvSpPr txBox="1"/>
          <p:nvPr/>
        </p:nvSpPr>
        <p:spPr>
          <a:xfrm>
            <a:off x="-652340" y="6316138"/>
            <a:ext cx="8162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2B6A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ПОМНИТЕ: КРЕАТИВ В РЕКЛАМЕ УМЕСТЕН,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ЕСЛИ НЕ НАРУШАЕТ ДЕЙСТВУЮЩЕЕ </a:t>
            </a:r>
          </a:p>
          <a:p>
            <a:pPr algn="ctr"/>
            <a:r>
              <a:rPr lang="ru-RU" sz="2000" b="1" dirty="0">
                <a:solidFill>
                  <a:srgbClr val="002B6A"/>
                </a:solidFill>
                <a:latin typeface="Montserrat" panose="00000500000000000000" pitchFamily="2" charset="-52"/>
              </a:rPr>
              <a:t>ЗАКОНОДАТЕЛЬСТВО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1332298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164</TotalTime>
  <Words>491</Words>
  <Application>Microsoft Office PowerPoint</Application>
  <PresentationFormat>Лист A4 (210x297 мм)</PresentationFormat>
  <Paragraphs>103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 Nosov</dc:creator>
  <cp:lastModifiedBy>Матюшонок Екатерина Геннадьевна</cp:lastModifiedBy>
  <cp:revision>16</cp:revision>
  <cp:lastPrinted>2023-07-19T09:24:43Z</cp:lastPrinted>
  <dcterms:created xsi:type="dcterms:W3CDTF">2023-06-03T19:06:09Z</dcterms:created>
  <dcterms:modified xsi:type="dcterms:W3CDTF">2023-07-19T15:04:41Z</dcterms:modified>
</cp:coreProperties>
</file>