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561" r:id="rId2"/>
    <p:sldId id="567" r:id="rId3"/>
    <p:sldId id="562" r:id="rId4"/>
    <p:sldId id="563" r:id="rId5"/>
    <p:sldId id="564" r:id="rId6"/>
    <p:sldId id="565" r:id="rId7"/>
    <p:sldId id="566" r:id="rId8"/>
    <p:sldId id="569" r:id="rId9"/>
    <p:sldId id="575" r:id="rId10"/>
    <p:sldId id="570" r:id="rId11"/>
    <p:sldId id="571" r:id="rId12"/>
    <p:sldId id="572" r:id="rId13"/>
    <p:sldId id="574" r:id="rId14"/>
    <p:sldId id="560" r:id="rId15"/>
    <p:sldId id="578" r:id="rId16"/>
    <p:sldId id="559" r:id="rId17"/>
    <p:sldId id="576" r:id="rId18"/>
    <p:sldId id="545" r:id="rId19"/>
    <p:sldId id="437" r:id="rId2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77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660"/>
  </p:normalViewPr>
  <p:slideViewPr>
    <p:cSldViewPr>
      <p:cViewPr varScale="1">
        <p:scale>
          <a:sx n="84" d="100"/>
          <a:sy n="84" d="100"/>
        </p:scale>
        <p:origin x="-148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321" cy="497047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5081" y="0"/>
            <a:ext cx="2971321" cy="497047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>
              <a:defRPr sz="1200"/>
            </a:lvl1pPr>
          </a:lstStyle>
          <a:p>
            <a:fld id="{AA133951-7111-4F8A-8CAE-2164A24CE203}" type="datetimeFigureOut">
              <a:rPr lang="ru-RU" smtClean="0"/>
              <a:pPr/>
              <a:t>22.07.2021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87" tIns="45843" rIns="91687" bIns="4584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321" y="4724321"/>
            <a:ext cx="5487358" cy="4476591"/>
          </a:xfrm>
          <a:prstGeom prst="rect">
            <a:avLst/>
          </a:prstGeom>
        </p:spPr>
        <p:txBody>
          <a:bodyPr vert="horz" lIns="91687" tIns="45843" rIns="91687" bIns="4584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641"/>
            <a:ext cx="2971321" cy="497047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5081" y="9448641"/>
            <a:ext cx="2971321" cy="497047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r">
              <a:defRPr sz="1200"/>
            </a:lvl1pPr>
          </a:lstStyle>
          <a:p>
            <a:fld id="{FEA090E8-EE47-4D0A-A502-FEC16BE8F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1167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B49A-09A0-4501-9874-1AA41A29E003}" type="datetime1">
              <a:rPr lang="ru-RU" smtClean="0"/>
              <a:pPr/>
              <a:t>22.07.2021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065B-ED57-4EE6-9569-93BEF2E3813F}" type="datetime1">
              <a:rPr lang="ru-RU" smtClean="0"/>
              <a:pPr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8012-6D21-47CC-9641-599710711A0C}" type="datetime1">
              <a:rPr lang="ru-RU" smtClean="0"/>
              <a:pPr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9F8B-D79A-4DA2-A8D2-B280DF369DEE}" type="datetime1">
              <a:rPr lang="ru-RU" smtClean="0"/>
              <a:pPr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D4F3-CF66-4E65-BD2E-CB6B11777002}" type="datetime1">
              <a:rPr lang="ru-RU" smtClean="0"/>
              <a:pPr/>
              <a:t>22.07.2021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E1687E-DA88-4052-AFCD-7116CAFF3FC2}" type="datetime1">
              <a:rPr lang="ru-RU" smtClean="0"/>
              <a:pPr/>
              <a:t>22.07.2021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137FC-DDFE-4292-8ED4-7FB3164D708E}" type="datetime1">
              <a:rPr lang="ru-RU" smtClean="0"/>
              <a:pPr/>
              <a:t>22.07.2021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749B-B27F-4EF2-B6D6-8C654991820F}" type="datetime1">
              <a:rPr lang="ru-RU" smtClean="0"/>
              <a:pPr/>
              <a:t>22.07.2021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31BA-35E2-474B-947A-E61F347E0269}" type="datetime1">
              <a:rPr lang="ru-RU" smtClean="0"/>
              <a:pPr/>
              <a:t>22.07.2021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6870-EE6E-4906-B0D1-7314EB1B408A}" type="datetime1">
              <a:rPr lang="ru-RU" smtClean="0"/>
              <a:pPr/>
              <a:t>22.07.2021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4A867B9-4364-4398-8105-E17F9FA419A4}" type="datetime1">
              <a:rPr lang="ru-RU" smtClean="0"/>
              <a:pPr/>
              <a:t>22.07.2021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4B8EC6D-66DA-4613-8F69-86F63ED570DE}" type="datetime1">
              <a:rPr lang="ru-RU" smtClean="0"/>
              <a:pPr/>
              <a:t>22.07.2021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071810"/>
            <a:ext cx="8215370" cy="235745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F772F"/>
                </a:solidFill>
                <a:latin typeface="Corbel" panose="020B0503020204020204" pitchFamily="34" charset="0"/>
              </a:rPr>
              <a:t>Интернет-торговля в беларуси:</a:t>
            </a:r>
          </a:p>
          <a:p>
            <a:r>
              <a:rPr lang="ru-RU" sz="1800" dirty="0" smtClean="0">
                <a:solidFill>
                  <a:srgbClr val="0F772F"/>
                </a:solidFill>
                <a:latin typeface="Corbel" panose="020B0503020204020204" pitchFamily="34" charset="0"/>
              </a:rPr>
              <a:t>Современные подходы в организации продаж и </a:t>
            </a:r>
          </a:p>
          <a:p>
            <a:r>
              <a:rPr lang="ru-RU" sz="1800" dirty="0" smtClean="0">
                <a:solidFill>
                  <a:srgbClr val="0F772F"/>
                </a:solidFill>
                <a:latin typeface="Corbel" panose="020B0503020204020204" pitchFamily="34" charset="0"/>
              </a:rPr>
              <a:t>гарантия защиты прав потребителей</a:t>
            </a:r>
          </a:p>
          <a:p>
            <a:endParaRPr lang="ru-RU" sz="1800" dirty="0">
              <a:solidFill>
                <a:srgbClr val="0F772F"/>
              </a:solidFill>
              <a:latin typeface="Corbel" panose="020B0503020204020204" pitchFamily="34" charset="0"/>
            </a:endParaRPr>
          </a:p>
          <a:p>
            <a:r>
              <a:rPr lang="ru-RU" sz="1800" dirty="0" smtClean="0">
                <a:solidFill>
                  <a:srgbClr val="0F772F"/>
                </a:solidFill>
                <a:latin typeface="Corbel" panose="020B0503020204020204" pitchFamily="34" charset="0"/>
              </a:rPr>
              <a:t>22 </a:t>
            </a:r>
            <a:r>
              <a:rPr lang="ru-RU" sz="1200" dirty="0" smtClean="0">
                <a:solidFill>
                  <a:srgbClr val="0F772F"/>
                </a:solidFill>
                <a:latin typeface="Corbel" panose="020B0503020204020204" pitchFamily="34" charset="0"/>
              </a:rPr>
              <a:t>июля</a:t>
            </a:r>
            <a:r>
              <a:rPr lang="ru-RU" sz="1800" dirty="0" smtClean="0">
                <a:solidFill>
                  <a:srgbClr val="0F772F"/>
                </a:solidFill>
                <a:latin typeface="Corbel" panose="020B0503020204020204" pitchFamily="34" charset="0"/>
              </a:rPr>
              <a:t> 2021 </a:t>
            </a:r>
            <a:r>
              <a:rPr lang="ru-RU" sz="1200" dirty="0" smtClean="0">
                <a:solidFill>
                  <a:srgbClr val="0F772F"/>
                </a:solidFill>
                <a:latin typeface="Corbel" panose="020B0503020204020204" pitchFamily="34" charset="0"/>
              </a:rPr>
              <a:t>г</a:t>
            </a:r>
            <a:r>
              <a:rPr lang="ru-RU" sz="1800" dirty="0" smtClean="0">
                <a:solidFill>
                  <a:srgbClr val="0F772F"/>
                </a:solidFill>
                <a:latin typeface="Corbel" panose="020B0503020204020204" pitchFamily="34" charset="0"/>
              </a:rPr>
              <a:t>., Д</a:t>
            </a:r>
            <a:r>
              <a:rPr lang="ru-RU" sz="1200" dirty="0" smtClean="0">
                <a:solidFill>
                  <a:srgbClr val="0F772F"/>
                </a:solidFill>
                <a:latin typeface="Corbel" panose="020B0503020204020204" pitchFamily="34" charset="0"/>
              </a:rPr>
              <a:t>ом</a:t>
            </a:r>
            <a:r>
              <a:rPr lang="ru-RU" sz="1800" dirty="0" smtClean="0">
                <a:solidFill>
                  <a:srgbClr val="0F772F"/>
                </a:solidFill>
                <a:latin typeface="Corbel" panose="020B0503020204020204" pitchFamily="34" charset="0"/>
              </a:rPr>
              <a:t> </a:t>
            </a:r>
            <a:r>
              <a:rPr lang="ru-RU" sz="1200" dirty="0" smtClean="0">
                <a:solidFill>
                  <a:srgbClr val="0F772F"/>
                </a:solidFill>
                <a:latin typeface="Corbel" panose="020B0503020204020204" pitchFamily="34" charset="0"/>
              </a:rPr>
              <a:t>прессы</a:t>
            </a:r>
          </a:p>
          <a:p>
            <a:endParaRPr lang="ru-RU" sz="1800" dirty="0" smtClean="0">
              <a:solidFill>
                <a:srgbClr val="0F772F"/>
              </a:solidFill>
            </a:endParaRPr>
          </a:p>
          <a:p>
            <a:endParaRPr lang="ru-RU" sz="1100" dirty="0" smtClean="0">
              <a:solidFill>
                <a:srgbClr val="0F772F"/>
              </a:solidFill>
            </a:endParaRPr>
          </a:p>
          <a:p>
            <a:endParaRPr lang="ru-RU" sz="3000" dirty="0">
              <a:solidFill>
                <a:srgbClr val="0F772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81000"/>
            <a:ext cx="8104414" cy="175260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Министерство антимонопольного  регулирования и торговли</a:t>
            </a:r>
            <a:br>
              <a:rPr lang="ru-RU" sz="2200" b="1" dirty="0" smtClean="0">
                <a:solidFill>
                  <a:srgbClr val="0F772F"/>
                </a:solidFill>
                <a:latin typeface="Corbel" panose="020B0503020204020204" pitchFamily="34" charset="0"/>
              </a:rPr>
            </a:br>
            <a:r>
              <a:rPr lang="ru-RU" sz="2200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Республики Беларусь</a:t>
            </a:r>
            <a:endParaRPr lang="ru-RU" sz="2200" b="1" dirty="0">
              <a:solidFill>
                <a:srgbClr val="0F772F"/>
              </a:solidFill>
              <a:latin typeface="Corbel" panose="020B0503020204020204" pitchFamily="34" charset="0"/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6180" y="260648"/>
            <a:ext cx="1171639" cy="1071570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5229200"/>
            <a:ext cx="6768752" cy="129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937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Задачи государства в сфере</a:t>
            </a:r>
            <a:br>
              <a:rPr lang="ru-RU" sz="2800" b="1" dirty="0" smtClean="0">
                <a:solidFill>
                  <a:srgbClr val="0F772F"/>
                </a:solidFill>
                <a:latin typeface="Corbel" panose="020B0503020204020204" pitchFamily="34" charset="0"/>
              </a:rPr>
            </a:br>
            <a:r>
              <a:rPr lang="ru-RU" sz="2800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защиты прав интернет-потребителей</a:t>
            </a:r>
            <a:endParaRPr lang="ru-RU" sz="2800" b="1" dirty="0">
              <a:solidFill>
                <a:srgbClr val="0F772F"/>
              </a:solidFill>
              <a:latin typeface="Corbel" panose="020B05030202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2000240"/>
            <a:ext cx="777686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Corbel" panose="020B0503020204020204" pitchFamily="34" charset="0"/>
              </a:rPr>
              <a:t>Создание условий, обеспечивающих </a:t>
            </a:r>
            <a:r>
              <a:rPr lang="ru-RU" sz="3200" b="1" dirty="0" smtClean="0">
                <a:solidFill>
                  <a:srgbClr val="92D050"/>
                </a:solidFill>
                <a:latin typeface="Corbel" panose="020B0503020204020204" pitchFamily="34" charset="0"/>
              </a:rPr>
              <a:t>соблюдение прав потребителей</a:t>
            </a:r>
            <a:endParaRPr lang="ru-RU" sz="3200" b="1" dirty="0">
              <a:solidFill>
                <a:srgbClr val="92D050"/>
              </a:solidFill>
              <a:latin typeface="Corbel" panose="020B0503020204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4005064"/>
            <a:ext cx="7776864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Corbel" panose="020B0503020204020204" pitchFamily="34" charset="0"/>
              </a:rPr>
              <a:t>Создание условий, обеспечивающих </a:t>
            </a:r>
            <a:r>
              <a:rPr lang="ru-RU" sz="3200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защиту прав потребителей</a:t>
            </a:r>
            <a:endParaRPr lang="ru-RU" sz="3200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958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478994" cy="1271574"/>
          </a:xfrm>
        </p:spPr>
        <p:txBody>
          <a:bodyPr>
            <a:noAutofit/>
          </a:bodyPr>
          <a:lstStyle/>
          <a:p>
            <a:pPr eaLnBrk="1" hangingPunct="1"/>
            <a:r>
              <a:rPr lang="ru-RU" sz="2600" b="1" dirty="0" smtClean="0">
                <a:solidFill>
                  <a:srgbClr val="0D672F"/>
                </a:solidFill>
                <a:latin typeface="Corbel" panose="020B0503020204020204" pitchFamily="34" charset="0"/>
              </a:rPr>
              <a:t>Нормативно-правовое регулирование</a:t>
            </a:r>
            <a:br>
              <a:rPr lang="ru-RU" sz="2600" b="1" dirty="0" smtClean="0">
                <a:solidFill>
                  <a:srgbClr val="0D672F"/>
                </a:solidFill>
                <a:latin typeface="Corbel" panose="020B0503020204020204" pitchFamily="34" charset="0"/>
              </a:rPr>
            </a:br>
            <a:r>
              <a:rPr lang="ru-RU" sz="2600" b="1" dirty="0" smtClean="0">
                <a:solidFill>
                  <a:srgbClr val="0D672F"/>
                </a:solidFill>
                <a:latin typeface="Corbel" panose="020B0503020204020204" pitchFamily="34" charset="0"/>
              </a:rPr>
              <a:t>защиты интернет-потребителей</a:t>
            </a:r>
            <a:br>
              <a:rPr lang="ru-RU" sz="2600" b="1" dirty="0" smtClean="0">
                <a:solidFill>
                  <a:srgbClr val="0D672F"/>
                </a:solidFill>
                <a:latin typeface="Corbel" panose="020B0503020204020204" pitchFamily="34" charset="0"/>
              </a:rPr>
            </a:br>
            <a:endParaRPr lang="ru-RU" sz="2600" dirty="0" smtClean="0">
              <a:solidFill>
                <a:srgbClr val="0D672F"/>
              </a:solidFill>
              <a:latin typeface="Corbel" panose="020B0503020204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714488"/>
            <a:ext cx="8504238" cy="4572032"/>
          </a:xfrm>
        </p:spPr>
        <p:txBody>
          <a:bodyPr>
            <a:normAutofit fontScale="92500" lnSpcReduction="10000"/>
          </a:bodyPr>
          <a:lstStyle/>
          <a:p>
            <a:pPr marL="609600" indent="-609600" defTabSz="1116013">
              <a:defRPr/>
            </a:pPr>
            <a:r>
              <a:rPr lang="ru-RU" sz="1800" b="1" dirty="0" smtClean="0">
                <a:latin typeface="Corbel" panose="020B0503020204020204" pitchFamily="34" charset="0"/>
              </a:rPr>
              <a:t>Указ </a:t>
            </a:r>
            <a:r>
              <a:rPr lang="ru-RU" sz="1800" dirty="0" smtClean="0">
                <a:latin typeface="Corbel" panose="020B0503020204020204" pitchFamily="34" charset="0"/>
              </a:rPr>
              <a:t>Президента Республики Беларусь «О мерах по совершенствованию </a:t>
            </a:r>
            <a:r>
              <a:rPr lang="ru-RU" sz="1800" b="1" dirty="0" smtClean="0">
                <a:latin typeface="Corbel" panose="020B0503020204020204" pitchFamily="34" charset="0"/>
              </a:rPr>
              <a:t>использования</a:t>
            </a:r>
            <a:r>
              <a:rPr lang="ru-RU" sz="1800" dirty="0" smtClean="0">
                <a:latin typeface="Corbel" panose="020B0503020204020204" pitchFamily="34" charset="0"/>
              </a:rPr>
              <a:t> национального </a:t>
            </a:r>
            <a:r>
              <a:rPr lang="ru-RU" sz="1800" b="1" dirty="0" smtClean="0">
                <a:latin typeface="Corbel" panose="020B0503020204020204" pitchFamily="34" charset="0"/>
              </a:rPr>
              <a:t>сегмента сети Интернет</a:t>
            </a:r>
            <a:r>
              <a:rPr lang="ru-RU" sz="1800" dirty="0" smtClean="0">
                <a:latin typeface="Corbel" panose="020B0503020204020204" pitchFamily="34" charset="0"/>
              </a:rPr>
              <a:t>»</a:t>
            </a:r>
          </a:p>
          <a:p>
            <a:pPr marL="609600" indent="-609600" defTabSz="1116013">
              <a:defRPr/>
            </a:pPr>
            <a:endParaRPr lang="ru-RU" sz="1000" dirty="0" smtClean="0">
              <a:latin typeface="Corbel" panose="020B0503020204020204" pitchFamily="34" charset="0"/>
            </a:endParaRPr>
          </a:p>
          <a:p>
            <a:pPr marL="609600" indent="-609600" defTabSz="111601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 dirty="0" smtClean="0">
                <a:latin typeface="Corbel" panose="020B0503020204020204" pitchFamily="34" charset="0"/>
              </a:rPr>
              <a:t>Гражданский кодекс  </a:t>
            </a:r>
            <a:r>
              <a:rPr lang="ru-RU" sz="1800" dirty="0" smtClean="0">
                <a:latin typeface="Corbel" panose="020B0503020204020204" pitchFamily="34" charset="0"/>
              </a:rPr>
              <a:t>Республики Беларусь  </a:t>
            </a:r>
          </a:p>
          <a:p>
            <a:pPr marL="609600" indent="-609600" defTabSz="111601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1000" b="1" dirty="0" smtClean="0">
              <a:latin typeface="Corbel" panose="020B0503020204020204" pitchFamily="34" charset="0"/>
            </a:endParaRPr>
          </a:p>
          <a:p>
            <a:pPr marL="609600" indent="-609600" defTabSz="1116013">
              <a:defRPr/>
            </a:pPr>
            <a:r>
              <a:rPr lang="ru-RU" sz="1800" b="1" dirty="0" smtClean="0">
                <a:latin typeface="Corbel" panose="020B0503020204020204" pitchFamily="34" charset="0"/>
              </a:rPr>
              <a:t>Закон Республики Беларусь «О защите прав потребителей»</a:t>
            </a:r>
          </a:p>
          <a:p>
            <a:pPr marL="609600" indent="-609600" defTabSz="1116013">
              <a:defRPr/>
            </a:pPr>
            <a:endParaRPr lang="ru-RU" sz="1200" dirty="0" smtClean="0">
              <a:latin typeface="Corbel" panose="020B0503020204020204" pitchFamily="34" charset="0"/>
            </a:endParaRPr>
          </a:p>
          <a:p>
            <a:pPr marL="609600" indent="-609600" defTabSz="1116013">
              <a:defRPr/>
            </a:pPr>
            <a:r>
              <a:rPr lang="ru-RU" sz="1800" b="1" dirty="0" smtClean="0">
                <a:latin typeface="Corbel" panose="020B0503020204020204" pitchFamily="34" charset="0"/>
              </a:rPr>
              <a:t>Закон Республики Беларусь «О государственном регулировании торговли и общественного питания в Республике Беларусь»</a:t>
            </a:r>
          </a:p>
          <a:p>
            <a:pPr marL="0" indent="0" defTabSz="1116013">
              <a:buNone/>
              <a:defRPr/>
            </a:pPr>
            <a:endParaRPr lang="ru-RU" sz="1800" b="1" dirty="0" smtClean="0">
              <a:latin typeface="Corbel" panose="020B0503020204020204" pitchFamily="34" charset="0"/>
            </a:endParaRPr>
          </a:p>
          <a:p>
            <a:pPr marL="609600" indent="-609600" defTabSz="1116013">
              <a:defRPr/>
            </a:pPr>
            <a:r>
              <a:rPr lang="ru-RU" sz="1800" b="1" dirty="0" smtClean="0">
                <a:latin typeface="Corbel" panose="020B0503020204020204" pitchFamily="34" charset="0"/>
              </a:rPr>
              <a:t>Правила </a:t>
            </a:r>
            <a:r>
              <a:rPr lang="ru-RU" sz="1800" b="1" dirty="0">
                <a:latin typeface="Corbel" panose="020B0503020204020204" pitchFamily="34" charset="0"/>
              </a:rPr>
              <a:t>продажи товаров при осуществлении дистанционной </a:t>
            </a:r>
            <a:r>
              <a:rPr lang="ru-RU" sz="1800" b="1" dirty="0" smtClean="0">
                <a:latin typeface="Corbel" panose="020B0503020204020204" pitchFamily="34" charset="0"/>
              </a:rPr>
              <a:t>торговли</a:t>
            </a:r>
          </a:p>
          <a:p>
            <a:pPr marL="0" indent="0" defTabSz="1116013">
              <a:buNone/>
              <a:defRPr/>
            </a:pPr>
            <a:endParaRPr lang="ru-RU" sz="1800" b="1" dirty="0" smtClean="0">
              <a:latin typeface="Corbel" panose="020B0503020204020204" pitchFamily="34" charset="0"/>
            </a:endParaRPr>
          </a:p>
          <a:p>
            <a:pPr marL="609600" indent="-609600" defTabSz="1116013">
              <a:defRPr/>
            </a:pPr>
            <a:r>
              <a:rPr lang="ru-RU" sz="1800" b="1" dirty="0">
                <a:latin typeface="Corbel" panose="020B0503020204020204" pitchFamily="34" charset="0"/>
              </a:rPr>
              <a:t>Правила продажи отдельных видов товаров и осуществления общественного питания</a:t>
            </a:r>
          </a:p>
          <a:p>
            <a:pPr marL="609600" indent="-609600" defTabSz="1116013">
              <a:defRPr/>
            </a:pPr>
            <a:endParaRPr lang="ru-RU" sz="1800" b="1" dirty="0" smtClean="0">
              <a:latin typeface="Corbel" panose="020B0503020204020204" pitchFamily="34" charset="0"/>
            </a:endParaRPr>
          </a:p>
          <a:p>
            <a:pPr marL="609600" indent="-609600" defTabSz="1116013">
              <a:defRPr/>
            </a:pPr>
            <a:r>
              <a:rPr lang="ru-RU" sz="1800" b="1" dirty="0" smtClean="0">
                <a:latin typeface="Corbel" panose="020B0503020204020204" pitchFamily="34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Corbel" panose="020B0503020204020204" pitchFamily="34" charset="0"/>
              </a:rPr>
              <a:t>Кодекс </a:t>
            </a:r>
            <a:r>
              <a:rPr lang="ru-RU" sz="1800" dirty="0" smtClean="0">
                <a:solidFill>
                  <a:schemeClr val="tx1"/>
                </a:solidFill>
                <a:latin typeface="Corbel" panose="020B0503020204020204" pitchFamily="34" charset="0"/>
              </a:rPr>
              <a:t>Республики Беларусь </a:t>
            </a:r>
            <a:r>
              <a:rPr lang="ru-RU" sz="1800" b="1" dirty="0" smtClean="0">
                <a:solidFill>
                  <a:schemeClr val="tx1"/>
                </a:solidFill>
                <a:latin typeface="Corbel" panose="020B0503020204020204" pitchFamily="34" charset="0"/>
              </a:rPr>
              <a:t>об административных правонарушениях </a:t>
            </a:r>
            <a:r>
              <a:rPr lang="ru-RU" sz="1800" dirty="0" smtClean="0">
                <a:solidFill>
                  <a:schemeClr val="tx1"/>
                </a:solidFill>
                <a:latin typeface="Corbel" panose="020B0503020204020204" pitchFamily="34" charset="0"/>
              </a:rPr>
              <a:t>(</a:t>
            </a:r>
            <a:r>
              <a:rPr lang="ru-RU" sz="1800" b="1" dirty="0" smtClean="0">
                <a:solidFill>
                  <a:schemeClr val="tx1"/>
                </a:solidFill>
                <a:latin typeface="Corbel" panose="020B0503020204020204" pitchFamily="34" charset="0"/>
              </a:rPr>
              <a:t>статья 13.11</a:t>
            </a:r>
            <a:r>
              <a:rPr lang="ru-RU" sz="1800" dirty="0" smtClean="0">
                <a:solidFill>
                  <a:schemeClr val="tx1"/>
                </a:solidFill>
                <a:latin typeface="Corbel" panose="020B0503020204020204" pitchFamily="34" charset="0"/>
              </a:rPr>
              <a:t>)</a:t>
            </a:r>
          </a:p>
          <a:p>
            <a:pPr marL="609600" indent="-609600" defTabSz="1116013">
              <a:defRPr/>
            </a:pPr>
            <a:endParaRPr lang="ru-RU" sz="1800" b="1" dirty="0" smtClean="0"/>
          </a:p>
          <a:p>
            <a:pPr marL="609600" indent="-609600" defTabSz="111601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1800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4962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1751" y="1524000"/>
            <a:ext cx="8531353" cy="732974"/>
          </a:xfrm>
        </p:spPr>
        <p:txBody>
          <a:bodyPr/>
          <a:lstStyle/>
          <a:p>
            <a:pPr marL="609600" indent="-609600" algn="ctr" defTabSz="1116013">
              <a:defRPr/>
            </a:pPr>
            <a:r>
              <a:rPr lang="ru-RU" sz="1800" dirty="0">
                <a:latin typeface="Corbel" panose="020B0503020204020204" pitchFamily="34" charset="0"/>
              </a:rPr>
              <a:t>Правила продажи товаров при осуществлении дистанционной торговли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Corbel" panose="020B0503020204020204" pitchFamily="34" charset="0"/>
                <a:cs typeface="Times New Roman" pitchFamily="18" charset="0"/>
              </a:rPr>
              <a:t>О продавце</a:t>
            </a:r>
          </a:p>
          <a:p>
            <a:pPr marL="0" indent="0" algn="ctr">
              <a:buNone/>
            </a:pPr>
            <a:endParaRPr lang="ru-RU" sz="2800" b="1" dirty="0">
              <a:latin typeface="Corbel" panose="020B050302020402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Corbel" panose="020B0503020204020204" pitchFamily="34" charset="0"/>
                <a:cs typeface="Times New Roman" pitchFamily="18" charset="0"/>
              </a:rPr>
              <a:t>Полное наименование </a:t>
            </a:r>
            <a:r>
              <a:rPr lang="ru-RU" sz="2800" b="1" dirty="0">
                <a:latin typeface="Corbel" panose="020B0503020204020204" pitchFamily="34" charset="0"/>
                <a:cs typeface="Times New Roman" pitchFamily="18" charset="0"/>
              </a:rPr>
              <a:t>организации </a:t>
            </a:r>
            <a:r>
              <a:rPr lang="ru-RU" sz="2800" dirty="0">
                <a:latin typeface="Corbel" panose="020B0503020204020204" pitchFamily="34" charset="0"/>
                <a:cs typeface="Times New Roman" pitchFamily="18" charset="0"/>
              </a:rPr>
              <a:t>(Ф.И.О. для ИП)</a:t>
            </a:r>
          </a:p>
          <a:p>
            <a:pPr marL="0" indent="0">
              <a:buNone/>
            </a:pPr>
            <a:endParaRPr lang="ru-RU" sz="2800" b="1" dirty="0">
              <a:latin typeface="Corbel" panose="020B050302020402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Corbel" panose="020B0503020204020204" pitchFamily="34" charset="0"/>
                <a:cs typeface="Times New Roman" pitchFamily="18" charset="0"/>
              </a:rPr>
              <a:t>Место нахождения организации, ИП</a:t>
            </a:r>
          </a:p>
          <a:p>
            <a:pPr marL="0" indent="0">
              <a:buNone/>
            </a:pPr>
            <a:endParaRPr lang="ru-RU" sz="2800" b="1" dirty="0" smtClean="0">
              <a:latin typeface="Corbel" panose="020B050302020402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Corbel" panose="020B0503020204020204" pitchFamily="34" charset="0"/>
                <a:cs typeface="Times New Roman" pitchFamily="18" charset="0"/>
              </a:rPr>
              <a:t>Информация о государственной регистрации юридического лица, ИП</a:t>
            </a:r>
          </a:p>
          <a:p>
            <a:pPr marL="0" indent="0">
              <a:buNone/>
            </a:pPr>
            <a:endParaRPr lang="ru-RU" sz="2800" b="1" dirty="0" smtClean="0">
              <a:latin typeface="Corbel" panose="020B050302020402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Corbel" panose="020B0503020204020204" pitchFamily="34" charset="0"/>
                <a:cs typeface="Times New Roman" pitchFamily="18" charset="0"/>
              </a:rPr>
              <a:t>Дата включения в Торговый реестр</a:t>
            </a:r>
            <a:endParaRPr lang="ru-RU" sz="2800" b="1" dirty="0">
              <a:latin typeface="Corbel" panose="020B0503020204020204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b="1" dirty="0">
              <a:latin typeface="Corbel" panose="020B050302020402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Corbel" panose="020B0503020204020204" pitchFamily="34" charset="0"/>
                <a:cs typeface="Times New Roman" pitchFamily="18" charset="0"/>
              </a:rPr>
              <a:t>Контактные </a:t>
            </a:r>
            <a:r>
              <a:rPr lang="ru-RU" sz="2800" b="1" dirty="0">
                <a:latin typeface="Corbel" panose="020B0503020204020204" pitchFamily="34" charset="0"/>
                <a:cs typeface="Times New Roman" pitchFamily="18" charset="0"/>
              </a:rPr>
              <a:t>номера </a:t>
            </a:r>
            <a:r>
              <a:rPr lang="ru-RU" sz="2800" b="1" dirty="0" smtClean="0">
                <a:latin typeface="Corbel" panose="020B0503020204020204" pitchFamily="34" charset="0"/>
                <a:cs typeface="Times New Roman" pitchFamily="18" charset="0"/>
              </a:rPr>
              <a:t>телефонов</a:t>
            </a:r>
          </a:p>
          <a:p>
            <a:pPr marL="0" indent="0">
              <a:buNone/>
            </a:pPr>
            <a:endParaRPr lang="ru-RU" sz="2800" b="1" dirty="0" smtClean="0">
              <a:latin typeface="Corbel" panose="020B050302020402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Corbel" panose="020B0503020204020204" pitchFamily="34" charset="0"/>
                <a:cs typeface="Times New Roman" pitchFamily="18" charset="0"/>
              </a:rPr>
              <a:t>Адрес электронной почты</a:t>
            </a:r>
          </a:p>
          <a:p>
            <a:pPr marL="0" indent="0">
              <a:buNone/>
            </a:pPr>
            <a:endParaRPr lang="ru-RU" sz="2800" b="1" dirty="0" smtClean="0">
              <a:latin typeface="Corbel" panose="020B050302020402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Corbel" panose="020B0503020204020204" pitchFamily="34" charset="0"/>
                <a:cs typeface="Times New Roman" pitchFamily="18" charset="0"/>
              </a:rPr>
              <a:t>О лице, уполномоченном рассматривать обращения потребителей</a:t>
            </a:r>
          </a:p>
          <a:p>
            <a:pPr marL="0" indent="0">
              <a:buNone/>
            </a:pPr>
            <a:endParaRPr lang="ru-RU" sz="2800" b="1" dirty="0">
              <a:latin typeface="Corbel" panose="020B050302020402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Corbel" panose="020B0503020204020204" pitchFamily="34" charset="0"/>
                <a:cs typeface="Times New Roman" pitchFamily="18" charset="0"/>
              </a:rPr>
              <a:t>Режим </a:t>
            </a:r>
            <a:r>
              <a:rPr lang="ru-RU" sz="2800" b="1" dirty="0">
                <a:latin typeface="Corbel" panose="020B0503020204020204" pitchFamily="34" charset="0"/>
                <a:cs typeface="Times New Roman" pitchFamily="18" charset="0"/>
              </a:rPr>
              <a:t>работы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0F772F"/>
                </a:solidFill>
                <a:latin typeface="Corbel" panose="020B0503020204020204" pitchFamily="34" charset="0"/>
                <a:cs typeface="Times New Roman" pitchFamily="18" charset="0"/>
              </a:rPr>
              <a:t>О товаре</a:t>
            </a:r>
          </a:p>
          <a:p>
            <a:pPr marL="0" indent="0" algn="ctr">
              <a:buNone/>
            </a:pPr>
            <a:endParaRPr lang="ru-RU" sz="3300" b="1" dirty="0" smtClean="0">
              <a:latin typeface="Corbel" panose="020B050302020402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800" b="1" dirty="0" smtClean="0">
                <a:latin typeface="Corbel" panose="020B0503020204020204" pitchFamily="34" charset="0"/>
                <a:cs typeface="Times New Roman" pitchFamily="18" charset="0"/>
              </a:rPr>
              <a:t>Наименование </a:t>
            </a:r>
            <a:r>
              <a:rPr lang="ru-RU" sz="3800" b="1" dirty="0">
                <a:latin typeface="Corbel" panose="020B0503020204020204" pitchFamily="34" charset="0"/>
                <a:cs typeface="Times New Roman" pitchFamily="18" charset="0"/>
              </a:rPr>
              <a:t>товара</a:t>
            </a:r>
          </a:p>
          <a:p>
            <a:pPr marL="0" indent="0">
              <a:buNone/>
            </a:pPr>
            <a:endParaRPr lang="ru-RU" sz="3800" b="1" dirty="0">
              <a:latin typeface="Corbel" panose="020B050302020402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800" b="1" dirty="0" smtClean="0">
                <a:latin typeface="Corbel" panose="020B0503020204020204" pitchFamily="34" charset="0"/>
                <a:cs typeface="Times New Roman" pitchFamily="18" charset="0"/>
              </a:rPr>
              <a:t>Цена </a:t>
            </a:r>
            <a:r>
              <a:rPr lang="ru-RU" sz="3800" b="1" dirty="0">
                <a:latin typeface="Corbel" panose="020B0503020204020204" pitchFamily="34" charset="0"/>
                <a:cs typeface="Times New Roman" pitchFamily="18" charset="0"/>
              </a:rPr>
              <a:t>товара и условия оплаты</a:t>
            </a:r>
          </a:p>
          <a:p>
            <a:pPr marL="0" indent="0">
              <a:buNone/>
            </a:pPr>
            <a:endParaRPr lang="ru-RU" sz="3800" b="1" dirty="0">
              <a:latin typeface="Corbel" panose="020B050302020402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800" b="1" dirty="0" smtClean="0">
                <a:latin typeface="Corbel" panose="020B0503020204020204" pitchFamily="34" charset="0"/>
                <a:cs typeface="Times New Roman" pitchFamily="18" charset="0"/>
              </a:rPr>
              <a:t>Гарантийный </a:t>
            </a:r>
            <a:r>
              <a:rPr lang="ru-RU" sz="3800" b="1" dirty="0">
                <a:latin typeface="Corbel" panose="020B0503020204020204" pitchFamily="34" charset="0"/>
                <a:cs typeface="Times New Roman" pitchFamily="18" charset="0"/>
              </a:rPr>
              <a:t>срок </a:t>
            </a:r>
            <a:r>
              <a:rPr lang="ru-RU" sz="3800" i="1" dirty="0">
                <a:latin typeface="Corbel" panose="020B0503020204020204" pitchFamily="34" charset="0"/>
                <a:cs typeface="Times New Roman" pitchFamily="18" charset="0"/>
              </a:rPr>
              <a:t>(если он установлен)</a:t>
            </a:r>
          </a:p>
          <a:p>
            <a:pPr marL="0" indent="0">
              <a:buNone/>
            </a:pPr>
            <a:endParaRPr lang="ru-RU" sz="3800" b="1" dirty="0">
              <a:latin typeface="Corbel" panose="020B050302020402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800" b="1" dirty="0" smtClean="0">
                <a:latin typeface="Corbel" panose="020B0503020204020204" pitchFamily="34" charset="0"/>
                <a:cs typeface="Times New Roman" pitchFamily="18" charset="0"/>
              </a:rPr>
              <a:t>Наименование </a:t>
            </a:r>
            <a:r>
              <a:rPr lang="ru-RU" sz="3800" b="1" dirty="0">
                <a:latin typeface="Corbel" panose="020B0503020204020204" pitchFamily="34" charset="0"/>
                <a:cs typeface="Times New Roman" pitchFamily="18" charset="0"/>
              </a:rPr>
              <a:t>(фирменное  наименование), место нахождения изготовителя (исполнителя), </a:t>
            </a:r>
            <a:r>
              <a:rPr lang="ru-RU" sz="3800" dirty="0">
                <a:latin typeface="Corbel" panose="020B0503020204020204" pitchFamily="34" charset="0"/>
                <a:cs typeface="Times New Roman" pitchFamily="18" charset="0"/>
              </a:rPr>
              <a:t>при наличии – </a:t>
            </a:r>
            <a:r>
              <a:rPr lang="ru-RU" sz="3800" dirty="0" smtClean="0">
                <a:latin typeface="Corbel" panose="020B0503020204020204" pitchFamily="34" charset="0"/>
                <a:cs typeface="Times New Roman" pitchFamily="18" charset="0"/>
              </a:rPr>
              <a:t>поставщика, </a:t>
            </a:r>
            <a:r>
              <a:rPr lang="ru-RU" sz="3800" dirty="0">
                <a:latin typeface="Corbel" panose="020B0503020204020204" pitchFamily="34" charset="0"/>
                <a:cs typeface="Times New Roman" pitchFamily="18" charset="0"/>
              </a:rPr>
              <a:t>представителя ремонтной организации, если изготовитель </a:t>
            </a:r>
            <a:r>
              <a:rPr lang="ru-RU" sz="3800" dirty="0" smtClean="0">
                <a:latin typeface="Corbel" panose="020B0503020204020204" pitchFamily="34" charset="0"/>
                <a:cs typeface="Times New Roman" pitchFamily="18" charset="0"/>
              </a:rPr>
              <a:t>(поставщик) </a:t>
            </a:r>
            <a:r>
              <a:rPr lang="ru-RU" sz="3800" dirty="0">
                <a:latin typeface="Corbel" panose="020B0503020204020204" pitchFamily="34" charset="0"/>
                <a:cs typeface="Times New Roman" pitchFamily="18" charset="0"/>
              </a:rPr>
              <a:t>ИП – Ф.И.О. и место жительства</a:t>
            </a:r>
          </a:p>
          <a:p>
            <a:pPr marL="0" indent="0">
              <a:buNone/>
            </a:pPr>
            <a:endParaRPr lang="ru-RU" sz="3800" b="1" dirty="0">
              <a:latin typeface="Corbel" panose="020B050302020402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800" b="1" dirty="0" smtClean="0">
                <a:latin typeface="Corbel" panose="020B0503020204020204" pitchFamily="34" charset="0"/>
                <a:cs typeface="Times New Roman" pitchFamily="18" charset="0"/>
              </a:rPr>
              <a:t>Сроки </a:t>
            </a:r>
            <a:r>
              <a:rPr lang="ru-RU" sz="3800" b="1" dirty="0">
                <a:latin typeface="Corbel" panose="020B0503020204020204" pitchFamily="34" charset="0"/>
                <a:cs typeface="Times New Roman" pitchFamily="18" charset="0"/>
              </a:rPr>
              <a:t>и условия, стоимость доставки товара 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0F772F"/>
                </a:solidFill>
                <a:latin typeface="Corbel" panose="020B0503020204020204" pitchFamily="34" charset="0"/>
              </a:rPr>
              <a:t>Обеспечение реализации прав потребителей на информацию </a:t>
            </a:r>
            <a:r>
              <a:rPr lang="ru-RU" sz="2400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об интернет-продавце</a:t>
            </a:r>
            <a:r>
              <a:rPr lang="ru-RU" sz="2400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 и </a:t>
            </a:r>
            <a:r>
              <a:rPr lang="ru-RU" sz="2400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о товаре</a:t>
            </a:r>
            <a:endParaRPr lang="ru-RU" sz="2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969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478994" cy="1271574"/>
          </a:xfrm>
        </p:spPr>
        <p:txBody>
          <a:bodyPr>
            <a:noAutofit/>
          </a:bodyPr>
          <a:lstStyle/>
          <a:p>
            <a:pPr eaLnBrk="1" hangingPunct="1"/>
            <a:r>
              <a:rPr lang="ru-RU" sz="2600" b="1" dirty="0" smtClean="0">
                <a:solidFill>
                  <a:srgbClr val="0D672F"/>
                </a:solidFill>
                <a:latin typeface="Corbel" panose="020B0503020204020204" pitchFamily="34" charset="0"/>
              </a:rPr>
              <a:t>Дополнительный механизм обеспечения</a:t>
            </a:r>
            <a:br>
              <a:rPr lang="ru-RU" sz="2600" b="1" dirty="0" smtClean="0">
                <a:solidFill>
                  <a:srgbClr val="0D672F"/>
                </a:solidFill>
                <a:latin typeface="Corbel" panose="020B0503020204020204" pitchFamily="34" charset="0"/>
              </a:rPr>
            </a:br>
            <a:r>
              <a:rPr lang="ru-RU" sz="2600" b="1" dirty="0" smtClean="0">
                <a:solidFill>
                  <a:srgbClr val="0D672F"/>
                </a:solidFill>
                <a:latin typeface="Corbel" panose="020B0503020204020204" pitchFamily="34" charset="0"/>
              </a:rPr>
              <a:t>защиты прав потребителей</a:t>
            </a:r>
            <a:br>
              <a:rPr lang="ru-RU" sz="2600" b="1" dirty="0" smtClean="0">
                <a:solidFill>
                  <a:srgbClr val="0D672F"/>
                </a:solidFill>
                <a:latin typeface="Corbel" panose="020B0503020204020204" pitchFamily="34" charset="0"/>
              </a:rPr>
            </a:br>
            <a:endParaRPr lang="ru-RU" sz="2600" dirty="0" smtClean="0">
              <a:solidFill>
                <a:srgbClr val="0D672F"/>
              </a:solidFill>
              <a:latin typeface="Corbel" panose="020B0503020204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714488"/>
            <a:ext cx="8504238" cy="4572032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marL="0" indent="0" algn="ctr" defTabSz="1116013">
              <a:buNone/>
              <a:defRPr/>
            </a:pPr>
            <a:endParaRPr lang="ru-RU" sz="1800" b="1" dirty="0" smtClean="0"/>
          </a:p>
          <a:p>
            <a:pPr marL="609600" indent="-609600" defTabSz="1116013">
              <a:defRPr/>
            </a:pPr>
            <a:endParaRPr lang="ru-RU" sz="1800" b="1" dirty="0"/>
          </a:p>
          <a:p>
            <a:pPr marL="609600" indent="-609600" defTabSz="1116013">
              <a:defRPr/>
            </a:pPr>
            <a:endParaRPr lang="ru-RU" sz="1800" b="1" dirty="0" smtClean="0"/>
          </a:p>
          <a:p>
            <a:pPr marL="609600" indent="-609600" defTabSz="111601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1800" b="1" dirty="0" smtClean="0"/>
          </a:p>
          <a:p>
            <a:pPr marL="82296" indent="0" eaLnBrk="1" fontAlgn="auto" hangingPunct="1">
              <a:spcAft>
                <a:spcPts val="0"/>
              </a:spcAft>
              <a:buNone/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207" y="2416328"/>
            <a:ext cx="8064896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 smtClean="0">
              <a:solidFill>
                <a:srgbClr val="FF0000"/>
              </a:solidFill>
            </a:endParaRP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endParaRPr lang="ru-RU" sz="1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Владелец интернет-площадки принимает меры по соблюдению  продавцами требований законодательства в области защиты прав потребителей </a:t>
            </a:r>
          </a:p>
          <a:p>
            <a:endParaRPr lang="ru-RU" sz="1200" b="1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Segoe UI Black" panose="020B0A02040204020203" pitchFamily="34" charset="0"/>
              <a:cs typeface="Times New Roman" pitchFamily="18" charset="0"/>
            </a:endParaRPr>
          </a:p>
          <a:p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Segoe UI Black" panose="020B0A02040204020203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755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solidFill>
                  <a:srgbClr val="0F77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itchFamily="18" charset="0"/>
              </a:rPr>
              <a:t>Структура жалоб потребителей</a:t>
            </a:r>
            <a:endParaRPr lang="ru-RU" sz="3600" dirty="0">
              <a:solidFill>
                <a:srgbClr val="0F77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graphicFrame>
        <p:nvGraphicFramePr>
          <p:cNvPr id="47108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255505"/>
              </p:ext>
            </p:extLst>
          </p:nvPr>
        </p:nvGraphicFramePr>
        <p:xfrm>
          <a:off x="352425" y="1700213"/>
          <a:ext cx="8486775" cy="4318000"/>
        </p:xfrm>
        <a:graphic>
          <a:graphicData uri="http://schemas.openxmlformats.org/presentationml/2006/ole">
            <p:oleObj spid="_x0000_s1055" name="Лист" r:id="rId3" imgW="8848800" imgH="4457580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2729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635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 panose="020B0503020204020204" pitchFamily="34" charset="0"/>
              </a:rPr>
              <a:t>МАРТ в сфере защиты прав потребителей</a:t>
            </a:r>
            <a:endParaRPr lang="ru-RU" sz="2800" dirty="0">
              <a:solidFill>
                <a:srgbClr val="007635"/>
              </a:solidFill>
              <a:latin typeface="Corbel" panose="020B0503020204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181923229"/>
              </p:ext>
            </p:extLst>
          </p:nvPr>
        </p:nvGraphicFramePr>
        <p:xfrm>
          <a:off x="619514" y="1700808"/>
          <a:ext cx="7898875" cy="440622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91105">
                  <a:extLst>
                    <a:ext uri="{9D8B030D-6E8A-4147-A177-3AD203B41FA5}">
                      <a16:colId xmlns:a16="http://schemas.microsoft.com/office/drawing/2014/main" xmlns="" val="776529473"/>
                    </a:ext>
                  </a:extLst>
                </a:gridCol>
                <a:gridCol w="2006466">
                  <a:extLst>
                    <a:ext uri="{9D8B030D-6E8A-4147-A177-3AD203B41FA5}">
                      <a16:colId xmlns:a16="http://schemas.microsoft.com/office/drawing/2014/main" xmlns="" val="3081328392"/>
                    </a:ext>
                  </a:extLst>
                </a:gridCol>
                <a:gridCol w="2273994">
                  <a:extLst>
                    <a:ext uri="{9D8B030D-6E8A-4147-A177-3AD203B41FA5}">
                      <a16:colId xmlns:a16="http://schemas.microsoft.com/office/drawing/2014/main" xmlns="" val="3922873642"/>
                    </a:ext>
                  </a:extLst>
                </a:gridCol>
                <a:gridCol w="2327310">
                  <a:extLst>
                    <a:ext uri="{9D8B030D-6E8A-4147-A177-3AD203B41FA5}">
                      <a16:colId xmlns:a16="http://schemas.microsoft.com/office/drawing/2014/main" xmlns="" val="2515267399"/>
                    </a:ext>
                  </a:extLst>
                </a:gridCol>
              </a:tblGrid>
              <a:tr h="606925">
                <a:tc rowSpan="2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Corbel" panose="020B0503020204020204" pitchFamily="34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Corbel" panose="020B0503020204020204" pitchFamily="34" charset="0"/>
                        </a:rPr>
                        <a:t>Рассмотрение обращений</a:t>
                      </a:r>
                    </a:p>
                    <a:p>
                      <a:pPr algn="ctr"/>
                      <a:endParaRPr lang="ru-RU" sz="20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050" dirty="0" smtClean="0">
                        <a:latin typeface="Corbel" panose="020B0503020204020204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Corbel" panose="020B0503020204020204" pitchFamily="34" charset="0"/>
                        </a:rPr>
                        <a:t>Результаты рассмотрения</a:t>
                      </a:r>
                      <a:endParaRPr lang="ru-RU" sz="20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2132220"/>
                  </a:ext>
                </a:extLst>
              </a:tr>
              <a:tr h="60692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F772F"/>
                          </a:solidFill>
                          <a:latin typeface="Corbel" panose="020B0503020204020204" pitchFamily="34" charset="0"/>
                        </a:rPr>
                        <a:t>Предписания, предупреждения</a:t>
                      </a:r>
                      <a:endParaRPr lang="ru-RU" b="1" dirty="0">
                        <a:solidFill>
                          <a:srgbClr val="0F772F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Протоколы</a:t>
                      </a:r>
                      <a:endParaRPr lang="ru-RU" b="1" dirty="0">
                        <a:solidFill>
                          <a:srgbClr val="FF0000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30814044"/>
                  </a:ext>
                </a:extLst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Corbel" panose="020B0503020204020204" pitchFamily="34" charset="0"/>
                        </a:rPr>
                        <a:t>2017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462/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Corbel" panose="020B0503020204020204" pitchFamily="34" charset="0"/>
                        </a:rPr>
                        <a:t>16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10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21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61503689"/>
                  </a:ext>
                </a:extLst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Corbel" panose="020B0503020204020204" pitchFamily="34" charset="0"/>
                        </a:rPr>
                        <a:t>2018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527/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Corbel" panose="020B0503020204020204" pitchFamily="34" charset="0"/>
                        </a:rPr>
                        <a:t>38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19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18341951"/>
                  </a:ext>
                </a:extLst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Corbel" panose="020B0503020204020204" pitchFamily="34" charset="0"/>
                        </a:rPr>
                        <a:t>2019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766/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Corbel" panose="020B0503020204020204" pitchFamily="34" charset="0"/>
                        </a:rPr>
                        <a:t>40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46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29757496"/>
                  </a:ext>
                </a:extLst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Corbel" panose="020B0503020204020204" pitchFamily="34" charset="0"/>
                        </a:rPr>
                        <a:t>2020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970/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Corbel" panose="020B0503020204020204" pitchFamily="34" charset="0"/>
                        </a:rPr>
                        <a:t>28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F772F"/>
                          </a:solidFill>
                          <a:latin typeface="Corbel" panose="020B0503020204020204" pitchFamily="34" charset="0"/>
                        </a:rPr>
                        <a:t>36</a:t>
                      </a:r>
                      <a:endParaRPr lang="ru-RU" sz="2400" b="1" dirty="0">
                        <a:solidFill>
                          <a:srgbClr val="0F772F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88696734"/>
                  </a:ext>
                </a:extLst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Corbel" panose="020B0503020204020204" pitchFamily="34" charset="0"/>
                        </a:rPr>
                        <a:t>2021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Corbel" panose="020B0503020204020204" pitchFamily="34" charset="0"/>
                        </a:rPr>
                        <a:t>( 6 мес.)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rbel" panose="020B0503020204020204" pitchFamily="34" charset="0"/>
                        </a:rPr>
                        <a:t>466/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Corbel" panose="020B0503020204020204" pitchFamily="34" charset="0"/>
                        </a:rPr>
                        <a:t>72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F772F"/>
                          </a:solidFill>
                          <a:latin typeface="Corbel" panose="020B0503020204020204" pitchFamily="34" charset="0"/>
                        </a:rPr>
                        <a:t>54</a:t>
                      </a:r>
                      <a:endParaRPr lang="ru-RU" sz="2400" b="1" dirty="0">
                        <a:solidFill>
                          <a:srgbClr val="0F772F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5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94035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1612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Проблемы интернет-потребителей</a:t>
            </a:r>
            <a:endParaRPr lang="ru-RU" sz="3600" b="1" dirty="0">
              <a:solidFill>
                <a:srgbClr val="0F772F"/>
              </a:solidFill>
              <a:latin typeface="Corbel" panose="020B0503020204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6070448" cy="4608512"/>
          </a:xfrm>
        </p:spPr>
        <p:txBody>
          <a:bodyPr>
            <a:normAutofit fontScale="85000" lnSpcReduction="10000"/>
          </a:bodyPr>
          <a:lstStyle/>
          <a:p>
            <a:r>
              <a:rPr lang="ru-RU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уклонение от</a:t>
            </a:r>
            <a:r>
              <a:rPr lang="ru-RU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рассмотрения </a:t>
            </a:r>
            <a:r>
              <a:rPr lang="ru-RU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законных требований потребителя</a:t>
            </a:r>
            <a:r>
              <a:rPr lang="ru-RU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и возврата денег за некачественный </a:t>
            </a:r>
            <a:r>
              <a:rPr lang="ru-RU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товар</a:t>
            </a:r>
          </a:p>
          <a:p>
            <a:r>
              <a:rPr lang="ru-RU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м</a:t>
            </a:r>
            <a:r>
              <a:rPr lang="ru-RU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анипуляции с наличием товара по привлекательным ценам, </a:t>
            </a:r>
            <a:r>
              <a:rPr lang="ru-RU" sz="28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изменение </a:t>
            </a:r>
            <a:r>
              <a:rPr lang="ru-RU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стоимости товара </a:t>
            </a:r>
            <a:r>
              <a:rPr lang="ru-RU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в интернет-магазине после принятия </a:t>
            </a:r>
            <a:r>
              <a:rPr lang="ru-RU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заказа</a:t>
            </a:r>
          </a:p>
          <a:p>
            <a:r>
              <a:rPr lang="ru-RU" sz="28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навязывание </a:t>
            </a:r>
            <a:r>
              <a:rPr lang="ru-RU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товаров </a:t>
            </a:r>
            <a:r>
              <a:rPr lang="ru-RU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(минимальная сумма заказа, количество)</a:t>
            </a:r>
          </a:p>
          <a:p>
            <a:r>
              <a:rPr lang="ru-RU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доставка товара, </a:t>
            </a:r>
            <a:r>
              <a:rPr lang="ru-RU" sz="28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не соответствующего описанию</a:t>
            </a:r>
            <a:r>
              <a:rPr lang="ru-RU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в интернет-магазине</a:t>
            </a:r>
          </a:p>
          <a:p>
            <a:endParaRPr lang="ru-RU" sz="28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3717032"/>
            <a:ext cx="23241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6069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F772F"/>
                </a:solidFill>
                <a:latin typeface="Corbel" panose="020B0503020204020204" pitchFamily="34" charset="0"/>
              </a:rPr>
              <a:t>Проблемы интернет-потребителей</a:t>
            </a:r>
            <a:endParaRPr lang="ru-RU" b="1" dirty="0">
              <a:solidFill>
                <a:srgbClr val="0F772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5206352" cy="425422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Интернет-покупки в социальных сетях</a:t>
            </a:r>
          </a:p>
          <a:p>
            <a:endParaRPr lang="ru-RU" sz="1400" b="1" dirty="0" smtClean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Риски:</a:t>
            </a:r>
          </a:p>
          <a:p>
            <a:r>
              <a:rPr lang="ru-RU" sz="2400" b="1" dirty="0">
                <a:latin typeface="Corbel" panose="020B0503020204020204" pitchFamily="34" charset="0"/>
                <a:ea typeface="Segoe UI" pitchFamily="34" charset="0"/>
                <a:cs typeface="Segoe UI" pitchFamily="34" charset="0"/>
              </a:rPr>
              <a:t>сокрытие информации о </a:t>
            </a:r>
            <a:r>
              <a:rPr lang="ru-RU" sz="2400" b="1" dirty="0" smtClean="0">
                <a:latin typeface="Corbel" panose="020B0503020204020204" pitchFamily="34" charset="0"/>
                <a:ea typeface="Segoe UI" pitchFamily="34" charset="0"/>
                <a:cs typeface="Segoe UI" pitchFamily="34" charset="0"/>
              </a:rPr>
              <a:t>продавце</a:t>
            </a:r>
            <a:endParaRPr lang="ru-RU" sz="2400" dirty="0">
              <a:latin typeface="Corbel" panose="020B0503020204020204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ru-RU" sz="2400" b="1" dirty="0" smtClean="0">
                <a:latin typeface="Corbel" panose="020B0503020204020204" pitchFamily="34" charset="0"/>
              </a:rPr>
              <a:t>отсутствие связи с продавцом после оплаты товара</a:t>
            </a:r>
          </a:p>
          <a:p>
            <a:r>
              <a:rPr lang="ru-RU" sz="2400" b="1" dirty="0" smtClean="0">
                <a:latin typeface="Corbel" panose="020B0503020204020204" pitchFamily="34" charset="0"/>
              </a:rPr>
              <a:t>отсутствие возможности предъявить претензию, вернуть товар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22784"/>
            <a:ext cx="260809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Похожее изображени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44824"/>
            <a:ext cx="1222593" cy="163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4997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3600" b="1" dirty="0">
                <a:solidFill>
                  <a:srgbClr val="0F77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Информационная работа</a:t>
            </a:r>
            <a:endParaRPr lang="ru-RU" sz="3600" dirty="0">
              <a:solidFill>
                <a:srgbClr val="0076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1916832"/>
            <a:ext cx="43924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ТВ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радио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0070C0"/>
                </a:solidFill>
                <a:latin typeface="Corbel" panose="020B0503020204020204" pitchFamily="34" charset="0"/>
              </a:rPr>
              <a:t>т</a:t>
            </a:r>
            <a:r>
              <a:rPr lang="ru-RU" sz="36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ранспорт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магазины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0070C0"/>
                </a:solidFill>
                <a:latin typeface="Corbel" panose="020B0503020204020204" pitchFamily="34" charset="0"/>
              </a:rPr>
              <a:t>и</a:t>
            </a:r>
            <a:r>
              <a:rPr lang="ru-RU" sz="36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нтернет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0070C0"/>
                </a:solidFill>
                <a:latin typeface="Corbel" panose="020B0503020204020204" pitchFamily="34" charset="0"/>
              </a:rPr>
              <a:t>н</a:t>
            </a:r>
            <a:r>
              <a:rPr lang="ru-RU" sz="36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аружная реклама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 err="1">
                <a:solidFill>
                  <a:srgbClr val="0070C0"/>
                </a:solidFill>
                <a:latin typeface="Corbel" panose="020B0503020204020204" pitchFamily="34" charset="0"/>
              </a:rPr>
              <a:t>т</a:t>
            </a:r>
            <a:r>
              <a:rPr lang="ru-RU" sz="3600" b="1" dirty="0" err="1" smtClean="0">
                <a:solidFill>
                  <a:srgbClr val="0070C0"/>
                </a:solidFill>
                <a:latin typeface="Corbel" panose="020B0503020204020204" pitchFamily="34" charset="0"/>
              </a:rPr>
              <a:t>елеграм</a:t>
            </a:r>
            <a:r>
              <a:rPr lang="ru-RU" sz="36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-канал</a:t>
            </a:r>
            <a:endParaRPr lang="ru-RU" sz="3600" dirty="0" smtClean="0">
              <a:solidFill>
                <a:srgbClr val="0070C0"/>
              </a:solidFill>
              <a:latin typeface="Corbel" panose="020B0503020204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2204864"/>
            <a:ext cx="3096344" cy="333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011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Текст 5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7560840" cy="2592288"/>
          </a:xfrm>
        </p:spPr>
        <p:txBody>
          <a:bodyPr>
            <a:normAutofit/>
          </a:bodyPr>
          <a:lstStyle/>
          <a:p>
            <a:pPr marL="44450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rgbClr val="0F772F"/>
                </a:solidFill>
                <a:latin typeface="Corbel" panose="020B0503020204020204" pitchFamily="34" charset="0"/>
              </a:rPr>
              <a:t>МАРТ о правах потребителей</a:t>
            </a:r>
          </a:p>
          <a:p>
            <a:pPr marL="257175" indent="-257175">
              <a:lnSpc>
                <a:spcPts val="1200"/>
              </a:lnSpc>
            </a:pP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осведомленности потребителей</a:t>
            </a:r>
            <a:endParaRPr lang="ru-RU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marL="44450">
              <a:spcBef>
                <a:spcPct val="0"/>
              </a:spcBef>
              <a:defRPr/>
            </a:pPr>
            <a:r>
              <a:rPr lang="ru-RU" sz="2400" i="1" cap="none" dirty="0" smtClean="0">
                <a:solidFill>
                  <a:schemeClr val="tx1"/>
                </a:solidFill>
                <a:latin typeface="Corbel" panose="020B0503020204020204" pitchFamily="34" charset="0"/>
              </a:rPr>
              <a:t>      </a:t>
            </a:r>
            <a:r>
              <a:rPr lang="en-US" sz="2000" i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https</a:t>
            </a:r>
            <a:r>
              <a:rPr lang="en-US" sz="2000" i="1" dirty="0">
                <a:latin typeface="Corbel" panose="020B0503020204020204" pitchFamily="34" charset="0"/>
                <a:cs typeface="Times New Roman" panose="02020603050405020304" pitchFamily="18" charset="0"/>
              </a:rPr>
              <a:t>://t.me/consumer_rights_by_MART</a:t>
            </a:r>
            <a:endParaRPr lang="ru-RU" sz="2000" i="1" dirty="0" smtClean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4450" eaLnBrk="1" hangingPunct="1"/>
            <a:r>
              <a:rPr lang="ru-RU" sz="4800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Спасибо 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4293096"/>
            <a:ext cx="648072" cy="648072"/>
          </a:xfrm>
          <a:prstGeom prst="rect">
            <a:avLst/>
          </a:prstGeom>
        </p:spPr>
      </p:pic>
      <p:pic>
        <p:nvPicPr>
          <p:cNvPr id="7" name="Picture 6" descr="Картинки по запросу министерство антимонопольного регулирования и торговли геральдика"/>
          <p:cNvPicPr>
            <a:picLocks noChangeAspect="1" noChangeArrowheads="1"/>
          </p:cNvPicPr>
          <p:nvPr/>
        </p:nvPicPr>
        <p:blipFill rotWithShape="1">
          <a:blip r:embed="rId3" cstate="print">
            <a:extLst/>
          </a:blip>
          <a:srcRect l="8415" t="3537" r="8101" b="6119"/>
          <a:stretch/>
        </p:blipFill>
        <p:spPr bwMode="auto">
          <a:xfrm>
            <a:off x="3995936" y="315150"/>
            <a:ext cx="1080120" cy="1055018"/>
          </a:xfrm>
          <a:prstGeom prst="ellipse">
            <a:avLst/>
          </a:prstGeom>
          <a:noFill/>
          <a:ln>
            <a:noFill/>
          </a:ln>
          <a:ex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С Днём работников торговли!</a:t>
            </a:r>
            <a:endParaRPr lang="ru-RU" sz="4000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2" name="Picture 4" descr="Всегда и во все времена его величество Торговля имела важнейшее значение в экономической жизни подавляющего числа регионов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7627365" cy="381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6090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altLang="ru-RU" sz="2800" b="1" dirty="0" smtClean="0">
                <a:solidFill>
                  <a:srgbClr val="007635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Нормативно-правовое регулирование интернет-торговли</a:t>
            </a:r>
            <a:endParaRPr lang="ru-RU" sz="2800" dirty="0">
              <a:solidFill>
                <a:srgbClr val="007635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464" y="2060848"/>
            <a:ext cx="80329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Corbel" panose="020B0503020204020204" pitchFamily="34" charset="0"/>
              </a:rPr>
              <a:t>Закон </a:t>
            </a:r>
            <a:r>
              <a:rPr lang="ru-RU" b="1" dirty="0">
                <a:latin typeface="Corbel" panose="020B0503020204020204" pitchFamily="34" charset="0"/>
              </a:rPr>
              <a:t>Республики Беларусь </a:t>
            </a:r>
            <a:r>
              <a:rPr lang="ru-RU" b="1" dirty="0" smtClean="0">
                <a:latin typeface="Corbel" panose="020B0503020204020204" pitchFamily="34" charset="0"/>
              </a:rPr>
              <a:t>«</a:t>
            </a:r>
            <a:r>
              <a:rPr lang="ru-RU" b="1" dirty="0">
                <a:latin typeface="Corbel" panose="020B0503020204020204" pitchFamily="34" charset="0"/>
              </a:rPr>
              <a:t>О государственном регулировании торговли и общественного питания</a:t>
            </a:r>
            <a:r>
              <a:rPr lang="ru-RU" b="1" dirty="0" smtClean="0">
                <a:latin typeface="Corbel" panose="020B0503020204020204" pitchFamily="34" charset="0"/>
              </a:rPr>
              <a:t>»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b="1" dirty="0">
              <a:latin typeface="Corbel" panose="020B0503020204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Corbel" panose="020B0503020204020204" pitchFamily="34" charset="0"/>
              </a:rPr>
              <a:t>Указ </a:t>
            </a:r>
            <a:r>
              <a:rPr lang="ru-RU" b="1" dirty="0">
                <a:latin typeface="Corbel" panose="020B0503020204020204" pitchFamily="34" charset="0"/>
              </a:rPr>
              <a:t>Президента Республики Беларусь от </a:t>
            </a:r>
            <a:r>
              <a:rPr lang="ru-RU" b="1" dirty="0" smtClean="0">
                <a:latin typeface="Corbel" panose="020B0503020204020204" pitchFamily="34" charset="0"/>
              </a:rPr>
              <a:t>01.02.2010 № </a:t>
            </a:r>
            <a:r>
              <a:rPr lang="ru-RU" b="1" dirty="0">
                <a:latin typeface="Corbel" panose="020B0503020204020204" pitchFamily="34" charset="0"/>
              </a:rPr>
              <a:t>60 «О мерах по совершенствованию использования национального сегмента сети Интернет» </a:t>
            </a:r>
            <a:endParaRPr lang="ru-RU" b="1" dirty="0" smtClean="0">
              <a:latin typeface="Corbel" panose="020B0503020204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b="1" dirty="0" smtClean="0">
              <a:latin typeface="Corbel" panose="020B0503020204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Corbel" panose="020B0503020204020204" pitchFamily="34" charset="0"/>
              </a:rPr>
              <a:t>Правила </a:t>
            </a:r>
            <a:r>
              <a:rPr lang="ru-RU" b="1" dirty="0">
                <a:latin typeface="Corbel" panose="020B0503020204020204" pitchFamily="34" charset="0"/>
              </a:rPr>
              <a:t>продажи товаров при осуществлении дистанционной </a:t>
            </a:r>
            <a:r>
              <a:rPr lang="ru-RU" b="1" dirty="0" smtClean="0">
                <a:latin typeface="Corbel" panose="020B0503020204020204" pitchFamily="34" charset="0"/>
              </a:rPr>
              <a:t>торговли</a:t>
            </a:r>
          </a:p>
          <a:p>
            <a:endParaRPr lang="ru-RU" b="1" dirty="0" smtClean="0">
              <a:latin typeface="Corbel" panose="020B0503020204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Corbel" panose="020B0503020204020204" pitchFamily="34" charset="0"/>
              </a:rPr>
              <a:t>Правила продажи </a:t>
            </a:r>
            <a:r>
              <a:rPr lang="ru-RU" b="1" dirty="0">
                <a:latin typeface="Corbel" panose="020B0503020204020204" pitchFamily="34" charset="0"/>
              </a:rPr>
              <a:t>отдельных видов товаров и осуществления общественного </a:t>
            </a:r>
            <a:r>
              <a:rPr lang="ru-RU" b="1" dirty="0" smtClean="0">
                <a:latin typeface="Corbel" panose="020B0503020204020204" pitchFamily="34" charset="0"/>
              </a:rPr>
              <a:t>питания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b="1" dirty="0">
              <a:latin typeface="Corbel" panose="020B0503020204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Corbel" panose="020B0503020204020204" pitchFamily="34" charset="0"/>
              </a:rPr>
              <a:t>постановление МАРТ </a:t>
            </a:r>
            <a:r>
              <a:rPr lang="ru-RU" b="1" dirty="0">
                <a:latin typeface="Corbel" panose="020B0503020204020204" pitchFamily="34" charset="0"/>
              </a:rPr>
              <a:t>«О классификации форм торговли</a:t>
            </a:r>
            <a:r>
              <a:rPr lang="ru-RU" b="1" dirty="0" smtClean="0">
                <a:latin typeface="Corbel" panose="020B0503020204020204" pitchFamily="34" charset="0"/>
              </a:rPr>
              <a:t>»</a:t>
            </a:r>
            <a:endParaRPr lang="ru-RU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5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Интернет-продажи ювелирных изделий</a:t>
            </a:r>
            <a:endParaRPr lang="ru-RU" b="1" dirty="0">
              <a:solidFill>
                <a:srgbClr val="0F772F"/>
              </a:solidFill>
              <a:latin typeface="Corbel" panose="020B0503020204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628800"/>
            <a:ext cx="820891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latin typeface="Corbel" panose="020B0503020204020204" pitchFamily="34" charset="0"/>
              </a:rPr>
              <a:t>Указ Президента Республики Беларусь от </a:t>
            </a:r>
            <a:r>
              <a:rPr lang="ru-RU" sz="1600" b="1" dirty="0" smtClean="0">
                <a:latin typeface="Corbel" panose="020B0503020204020204" pitchFamily="34" charset="0"/>
              </a:rPr>
              <a:t>01.02.2021 №36 </a:t>
            </a:r>
            <a:r>
              <a:rPr lang="ru-RU" sz="1600" b="1" dirty="0">
                <a:latin typeface="Corbel" panose="020B0503020204020204" pitchFamily="34" charset="0"/>
              </a:rPr>
              <a:t>«О реализации ювелирных изделий через </a:t>
            </a:r>
            <a:r>
              <a:rPr lang="ru-RU" sz="1600" b="1" dirty="0" smtClean="0">
                <a:latin typeface="Corbel" panose="020B0503020204020204" pitchFamily="34" charset="0"/>
              </a:rPr>
              <a:t>интернет-магазины»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latin typeface="Corbel" panose="020B0503020204020204" pitchFamily="34" charset="0"/>
              </a:rPr>
              <a:t>П</a:t>
            </a:r>
            <a:r>
              <a:rPr lang="ru-RU" sz="1600" b="1" dirty="0" smtClean="0">
                <a:latin typeface="Corbel" panose="020B0503020204020204" pitchFamily="34" charset="0"/>
              </a:rPr>
              <a:t>остановление </a:t>
            </a:r>
            <a:r>
              <a:rPr lang="ru-RU" sz="1600" b="1" dirty="0">
                <a:latin typeface="Corbel" panose="020B0503020204020204" pitchFamily="34" charset="0"/>
              </a:rPr>
              <a:t>Совета Министров Республики Беларусь от </a:t>
            </a:r>
            <a:r>
              <a:rPr lang="ru-RU" sz="1600" b="1" dirty="0" smtClean="0">
                <a:latin typeface="Corbel" panose="020B0503020204020204" pitchFamily="34" charset="0"/>
              </a:rPr>
              <a:t>29.07.2019 №492 </a:t>
            </a:r>
            <a:r>
              <a:rPr lang="ru-RU" sz="1600" b="1" dirty="0">
                <a:latin typeface="Corbel" panose="020B0503020204020204" pitchFamily="34" charset="0"/>
              </a:rPr>
              <a:t>«О реализации пилотного проекта по маркировке ювелирных </a:t>
            </a:r>
            <a:r>
              <a:rPr lang="ru-RU" sz="1600" b="1" dirty="0" smtClean="0">
                <a:latin typeface="Corbel" panose="020B0503020204020204" pitchFamily="34" charset="0"/>
              </a:rPr>
              <a:t>изделий»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Corbel" panose="020B0503020204020204" pitchFamily="34" charset="0"/>
              </a:rPr>
              <a:t>Постановление </a:t>
            </a:r>
            <a:r>
              <a:rPr lang="ru-RU" sz="1600" b="1" dirty="0">
                <a:latin typeface="Corbel" panose="020B0503020204020204" pitchFamily="34" charset="0"/>
              </a:rPr>
              <a:t>Совета Министров Республики Беларусь </a:t>
            </a:r>
            <a:r>
              <a:rPr lang="ru-RU" sz="1600" b="1" dirty="0" smtClean="0">
                <a:latin typeface="Corbel" panose="020B0503020204020204" pitchFamily="34" charset="0"/>
              </a:rPr>
              <a:t>от 05.04.2021 №193 </a:t>
            </a:r>
            <a:r>
              <a:rPr lang="ru-RU" sz="1600" b="1" dirty="0">
                <a:latin typeface="Corbel" panose="020B0503020204020204" pitchFamily="34" charset="0"/>
              </a:rPr>
              <a:t>«Об особенностях осуществления интернет-торговли ювелирными изделиями</a:t>
            </a:r>
            <a:r>
              <a:rPr lang="ru-RU" sz="1600" b="1" dirty="0" smtClean="0">
                <a:latin typeface="Corbel" panose="020B0503020204020204" pitchFamily="34" charset="0"/>
              </a:rPr>
              <a:t>»</a:t>
            </a:r>
          </a:p>
          <a:p>
            <a:pPr indent="450215" algn="just">
              <a:spcAft>
                <a:spcPts val="0"/>
              </a:spcAft>
            </a:pPr>
            <a:endParaRPr lang="ru-RU" sz="1200" dirty="0" smtClean="0">
              <a:latin typeface="Corbel" panose="020B050302020402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с </a:t>
            </a:r>
            <a:r>
              <a:rPr lang="ru-RU" sz="2000" b="1" dirty="0">
                <a:solidFill>
                  <a:srgbClr val="0F772F"/>
                </a:solidFill>
                <a:latin typeface="Corbel" panose="020B0503020204020204" pitchFamily="34" charset="0"/>
              </a:rPr>
              <a:t>1 сентября </a:t>
            </a:r>
            <a:r>
              <a:rPr lang="ru-RU" sz="2000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2019 г</a:t>
            </a:r>
            <a:r>
              <a:rPr lang="ru-RU" sz="2000" b="1" dirty="0">
                <a:solidFill>
                  <a:srgbClr val="0F772F"/>
                </a:solidFill>
                <a:latin typeface="Corbel" panose="020B0503020204020204" pitchFamily="34" charset="0"/>
              </a:rPr>
              <a:t>. по 31 августа 2022 г. </a:t>
            </a:r>
            <a:r>
              <a:rPr lang="ru-RU" dirty="0">
                <a:latin typeface="Corbel" panose="020B0503020204020204" pitchFamily="34" charset="0"/>
              </a:rPr>
              <a:t>в Республике Беларусь </a:t>
            </a:r>
            <a:r>
              <a:rPr lang="ru-RU" dirty="0" smtClean="0">
                <a:latin typeface="Corbel" panose="020B0503020204020204" pitchFamily="34" charset="0"/>
              </a:rPr>
              <a:t>субъекты </a:t>
            </a:r>
            <a:r>
              <a:rPr lang="ru-RU" dirty="0">
                <a:latin typeface="Corbel" panose="020B0503020204020204" pitchFamily="34" charset="0"/>
              </a:rPr>
              <a:t>хозяйствования, </a:t>
            </a:r>
            <a:r>
              <a:rPr lang="ru-RU" dirty="0" smtClean="0">
                <a:latin typeface="Corbel" panose="020B0503020204020204" pitchFamily="34" charset="0"/>
              </a:rPr>
              <a:t>имеющие </a:t>
            </a:r>
            <a:r>
              <a:rPr lang="ru-RU" dirty="0">
                <a:latin typeface="Corbel" panose="020B0503020204020204" pitchFamily="34" charset="0"/>
              </a:rPr>
              <a:t>лицензию на розничную торговлю ювелирными изделиями, </a:t>
            </a:r>
            <a:r>
              <a:rPr lang="ru-RU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вправе реализовывать посредством сети Интернет ювелирные изделия, произведенные в </a:t>
            </a:r>
            <a:r>
              <a:rPr lang="ru-RU" b="1" dirty="0">
                <a:solidFill>
                  <a:srgbClr val="0F772F"/>
                </a:solidFill>
                <a:latin typeface="Corbel" panose="020B0503020204020204" pitchFamily="34" charset="0"/>
              </a:rPr>
              <a:t>Республике Беларусь и </a:t>
            </a:r>
            <a:r>
              <a:rPr lang="ru-RU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маркированные </a:t>
            </a:r>
            <a:r>
              <a:rPr lang="ru-RU" b="1" dirty="0">
                <a:solidFill>
                  <a:srgbClr val="0F772F"/>
                </a:solidFill>
                <a:latin typeface="Corbel" panose="020B0503020204020204" pitchFamily="34" charset="0"/>
              </a:rPr>
              <a:t>кодами </a:t>
            </a:r>
            <a:r>
              <a:rPr lang="ru-RU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идентификации</a:t>
            </a:r>
            <a:endParaRPr lang="ru-RU" b="1" dirty="0">
              <a:solidFill>
                <a:srgbClr val="0F772F"/>
              </a:solidFill>
              <a:effectLst/>
              <a:latin typeface="Corbel" panose="020B0503020204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4878723"/>
            <a:ext cx="3456384" cy="1307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2800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0F772F"/>
                </a:solidFill>
                <a:latin typeface="Corbel" panose="020B0503020204020204" pitchFamily="34" charset="0"/>
              </a:rPr>
              <a:t>П</a:t>
            </a:r>
            <a:r>
              <a:rPr lang="ru-RU" sz="2400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остановление </a:t>
            </a:r>
            <a:r>
              <a:rPr lang="ru-RU" sz="2400" b="1" dirty="0">
                <a:solidFill>
                  <a:srgbClr val="0F772F"/>
                </a:solidFill>
                <a:latin typeface="Corbel" panose="020B0503020204020204" pitchFamily="34" charset="0"/>
              </a:rPr>
              <a:t>Совета Министров Республики Беларусь от 25 июня 2021 г. № 363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16832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dirty="0">
                <a:latin typeface="Corbel" panose="020B0503020204020204" pitchFamily="34" charset="0"/>
                <a:ea typeface="Calibri" panose="020F0502020204030204" pitchFamily="34" charset="0"/>
              </a:rPr>
              <a:t>сняты ограничения на </a:t>
            </a:r>
            <a:r>
              <a:rPr lang="ru-RU" sz="2000" b="1" dirty="0" smtClean="0">
                <a:latin typeface="Corbel" panose="020B0503020204020204" pitchFamily="34" charset="0"/>
                <a:ea typeface="Calibri" panose="020F0502020204030204" pitchFamily="34" charset="0"/>
              </a:rPr>
              <a:t>интернет-продажи </a:t>
            </a:r>
            <a:r>
              <a:rPr lang="ru-RU" sz="2000" b="1" dirty="0" smtClean="0">
                <a:solidFill>
                  <a:srgbClr val="0F772F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скоропортящихся </a:t>
            </a:r>
            <a:r>
              <a:rPr lang="ru-RU" sz="2000" b="1" dirty="0">
                <a:solidFill>
                  <a:srgbClr val="0F772F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пищевых продуктов </a:t>
            </a:r>
            <a:r>
              <a:rPr lang="ru-RU" sz="2000" b="1" dirty="0">
                <a:latin typeface="Corbel" panose="020B0503020204020204" pitchFamily="34" charset="0"/>
                <a:ea typeface="Calibri" panose="020F0502020204030204" pitchFamily="34" charset="0"/>
              </a:rPr>
              <a:t>и</a:t>
            </a:r>
            <a:r>
              <a:rPr lang="ru-RU" sz="2000" b="1" dirty="0">
                <a:solidFill>
                  <a:srgbClr val="0F772F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 питания для </a:t>
            </a:r>
            <a:r>
              <a:rPr lang="ru-RU" sz="2000" b="1" dirty="0" smtClean="0">
                <a:solidFill>
                  <a:srgbClr val="0F772F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спортсменов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US" sz="2000" dirty="0">
              <a:latin typeface="Corbel" panose="020B0503020204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Corbel" panose="020B0503020204020204" pitchFamily="34" charset="0"/>
                <a:ea typeface="Calibri" panose="020F0502020204030204" pitchFamily="34" charset="0"/>
              </a:rPr>
              <a:t>при </a:t>
            </a:r>
            <a:r>
              <a:rPr lang="ru-RU" sz="2000" b="1" dirty="0">
                <a:latin typeface="Corbel" panose="020B0503020204020204" pitchFamily="34" charset="0"/>
                <a:ea typeface="Calibri" panose="020F0502020204030204" pitchFamily="34" charset="0"/>
              </a:rPr>
              <a:t>наличии у продавца торгового объекта </a:t>
            </a:r>
            <a:r>
              <a:rPr lang="ru-RU" sz="2000" b="1" dirty="0">
                <a:solidFill>
                  <a:srgbClr val="0F772F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разрешена </a:t>
            </a:r>
            <a:r>
              <a:rPr lang="ru-RU" sz="2000" b="1" dirty="0" smtClean="0">
                <a:solidFill>
                  <a:srgbClr val="0F772F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интернет</a:t>
            </a:r>
            <a:r>
              <a:rPr lang="en-US" sz="2000" b="1" dirty="0" smtClean="0">
                <a:solidFill>
                  <a:srgbClr val="0F772F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-</a:t>
            </a:r>
            <a:r>
              <a:rPr lang="ru-RU" sz="2000" b="1" dirty="0" smtClean="0">
                <a:solidFill>
                  <a:srgbClr val="0F772F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продажа БАД</a:t>
            </a:r>
            <a:r>
              <a:rPr lang="ru-RU" sz="2000" b="1" dirty="0" smtClean="0">
                <a:latin typeface="Corbel" panose="020B0503020204020204" pitchFamily="34" charset="0"/>
                <a:ea typeface="Calibri" panose="020F0502020204030204" pitchFamily="34" charset="0"/>
              </a:rPr>
              <a:t>, </a:t>
            </a:r>
            <a:r>
              <a:rPr lang="ru-RU" sz="2000" b="1" dirty="0">
                <a:latin typeface="Corbel" panose="020B0503020204020204" pitchFamily="34" charset="0"/>
                <a:ea typeface="Calibri" panose="020F0502020204030204" pitchFamily="34" charset="0"/>
              </a:rPr>
              <a:t>применяемых для поддержания в физиологических границах функциональной активности организма </a:t>
            </a:r>
            <a:r>
              <a:rPr lang="ru-RU" sz="2000" dirty="0">
                <a:latin typeface="Corbel" panose="020B0503020204020204" pitchFamily="34" charset="0"/>
                <a:ea typeface="Calibri" panose="020F0502020204030204" pitchFamily="34" charset="0"/>
              </a:rPr>
              <a:t>(содержащих в своем составе биологически активные вещества, витамины, микроэлементы, минеральные вещества, аминокислоты, живые микроорганизмы и (или) их метаболиты, оказывающие нормализующее воздействие на состав и биологическую активность микрофлоры пищеварительного тракта)</a:t>
            </a:r>
            <a:endParaRPr lang="ru-RU" sz="2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92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По данным </a:t>
            </a:r>
            <a:r>
              <a:rPr lang="ru-RU" b="1" dirty="0" err="1" smtClean="0">
                <a:solidFill>
                  <a:srgbClr val="0F772F"/>
                </a:solidFill>
                <a:latin typeface="Corbel" panose="020B0503020204020204" pitchFamily="34" charset="0"/>
              </a:rPr>
              <a:t>Белстата</a:t>
            </a:r>
            <a:endParaRPr lang="ru-RU" b="1" dirty="0">
              <a:solidFill>
                <a:srgbClr val="0F772F"/>
              </a:solidFill>
              <a:latin typeface="Corbel" panose="020B0503020204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6071838"/>
              </p:ext>
            </p:extLst>
          </p:nvPr>
        </p:nvGraphicFramePr>
        <p:xfrm>
          <a:off x="755575" y="3645024"/>
          <a:ext cx="7701512" cy="1782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258">
                  <a:extLst>
                    <a:ext uri="{9D8B030D-6E8A-4147-A177-3AD203B41FA5}">
                      <a16:colId xmlns:a16="http://schemas.microsoft.com/office/drawing/2014/main" xmlns="" val="3901092881"/>
                    </a:ext>
                  </a:extLst>
                </a:gridCol>
                <a:gridCol w="855724">
                  <a:extLst>
                    <a:ext uri="{9D8B030D-6E8A-4147-A177-3AD203B41FA5}">
                      <a16:colId xmlns:a16="http://schemas.microsoft.com/office/drawing/2014/main" xmlns="" val="1425494856"/>
                    </a:ext>
                  </a:extLst>
                </a:gridCol>
                <a:gridCol w="927034">
                  <a:extLst>
                    <a:ext uri="{9D8B030D-6E8A-4147-A177-3AD203B41FA5}">
                      <a16:colId xmlns:a16="http://schemas.microsoft.com/office/drawing/2014/main" xmlns="" val="3831757072"/>
                    </a:ext>
                  </a:extLst>
                </a:gridCol>
                <a:gridCol w="855724">
                  <a:extLst>
                    <a:ext uri="{9D8B030D-6E8A-4147-A177-3AD203B41FA5}">
                      <a16:colId xmlns:a16="http://schemas.microsoft.com/office/drawing/2014/main" xmlns="" val="4215003381"/>
                    </a:ext>
                  </a:extLst>
                </a:gridCol>
                <a:gridCol w="927034">
                  <a:extLst>
                    <a:ext uri="{9D8B030D-6E8A-4147-A177-3AD203B41FA5}">
                      <a16:colId xmlns:a16="http://schemas.microsoft.com/office/drawing/2014/main" xmlns="" val="1921820560"/>
                    </a:ext>
                  </a:extLst>
                </a:gridCol>
                <a:gridCol w="927034">
                  <a:extLst>
                    <a:ext uri="{9D8B030D-6E8A-4147-A177-3AD203B41FA5}">
                      <a16:colId xmlns:a16="http://schemas.microsoft.com/office/drawing/2014/main" xmlns="" val="1335300596"/>
                    </a:ext>
                  </a:extLst>
                </a:gridCol>
                <a:gridCol w="852704">
                  <a:extLst>
                    <a:ext uri="{9D8B030D-6E8A-4147-A177-3AD203B41FA5}">
                      <a16:colId xmlns:a16="http://schemas.microsoft.com/office/drawing/2014/main" xmlns="" val="1263370198"/>
                    </a:ext>
                  </a:extLst>
                </a:gridCol>
              </a:tblGrid>
              <a:tr h="5478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rbel" panose="020B0503020204020204" pitchFamily="34" charset="0"/>
                        </a:rPr>
                        <a:t>2015</a:t>
                      </a:r>
                      <a:endParaRPr lang="ru-RU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rbel" panose="020B0503020204020204" pitchFamily="34" charset="0"/>
                        </a:rPr>
                        <a:t>2016</a:t>
                      </a:r>
                      <a:endParaRPr lang="ru-RU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rbel" panose="020B0503020204020204" pitchFamily="34" charset="0"/>
                        </a:rPr>
                        <a:t>2017</a:t>
                      </a:r>
                      <a:endParaRPr lang="ru-RU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rbel" panose="020B0503020204020204" pitchFamily="34" charset="0"/>
                        </a:rPr>
                        <a:t>2018</a:t>
                      </a:r>
                      <a:endParaRPr lang="ru-RU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rbel" panose="020B0503020204020204" pitchFamily="34" charset="0"/>
                        </a:rPr>
                        <a:t>2019</a:t>
                      </a:r>
                      <a:endParaRPr lang="ru-RU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rbel" panose="020B0503020204020204" pitchFamily="34" charset="0"/>
                        </a:rPr>
                        <a:t>2020</a:t>
                      </a:r>
                      <a:endParaRPr lang="ru-RU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3920587"/>
                  </a:ext>
                </a:extLst>
              </a:tr>
              <a:tr h="1234936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Corbel" panose="020B0503020204020204" pitchFamily="34" charset="0"/>
                        </a:rPr>
                        <a:t>Интернет-магазины в розничном товарообороте, %</a:t>
                      </a:r>
                      <a:endParaRPr lang="ru-RU" sz="16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orbel" panose="020B0503020204020204" pitchFamily="34" charset="0"/>
                        </a:rPr>
                        <a:t>2,0</a:t>
                      </a:r>
                      <a:endParaRPr lang="ru-RU" sz="32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orbel" panose="020B0503020204020204" pitchFamily="34" charset="0"/>
                        </a:rPr>
                        <a:t>2,8</a:t>
                      </a:r>
                      <a:endParaRPr lang="ru-RU" sz="32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orbel" panose="020B0503020204020204" pitchFamily="34" charset="0"/>
                        </a:rPr>
                        <a:t>3,4</a:t>
                      </a:r>
                      <a:endParaRPr lang="ru-RU" sz="32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orbel" panose="020B0503020204020204" pitchFamily="34" charset="0"/>
                        </a:rPr>
                        <a:t>3,7</a:t>
                      </a:r>
                      <a:endParaRPr lang="ru-RU" sz="32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orbel" panose="020B0503020204020204" pitchFamily="34" charset="0"/>
                        </a:rPr>
                        <a:t>4,1</a:t>
                      </a:r>
                      <a:endParaRPr lang="ru-RU" sz="3200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F772F"/>
                          </a:solidFill>
                          <a:latin typeface="Corbel" panose="020B0503020204020204" pitchFamily="34" charset="0"/>
                        </a:rPr>
                        <a:t>5,4</a:t>
                      </a:r>
                      <a:endParaRPr lang="ru-RU" sz="3200" b="1" dirty="0">
                        <a:solidFill>
                          <a:srgbClr val="0F772F"/>
                        </a:solidFill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039775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1700808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Corbel" panose="020B0503020204020204" pitchFamily="34" charset="0"/>
                <a:ea typeface="Calibri" panose="020F0502020204030204" pitchFamily="34" charset="0"/>
              </a:rPr>
              <a:t>Удельный </a:t>
            </a:r>
            <a:r>
              <a:rPr lang="ru-RU" sz="2400" b="1" dirty="0">
                <a:latin typeface="Corbel" panose="020B0503020204020204" pitchFamily="34" charset="0"/>
                <a:ea typeface="Calibri" panose="020F0502020204030204" pitchFamily="34" charset="0"/>
              </a:rPr>
              <a:t>вес розничного товарооборота интернет-магазинов в розничном товарообороте </a:t>
            </a:r>
            <a:r>
              <a:rPr lang="ru-RU" sz="2400" b="1" dirty="0" smtClean="0">
                <a:latin typeface="Corbel" panose="020B0503020204020204" pitchFamily="34" charset="0"/>
                <a:ea typeface="Calibri" panose="020F0502020204030204" pitchFamily="34" charset="0"/>
              </a:rPr>
              <a:t>вырос </a:t>
            </a:r>
            <a:r>
              <a:rPr lang="ru-RU" sz="2400" b="1" dirty="0">
                <a:solidFill>
                  <a:srgbClr val="0F772F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более чем в 2 раза </a:t>
            </a:r>
            <a:r>
              <a:rPr lang="ru-RU" sz="2400" b="1" dirty="0">
                <a:latin typeface="Corbel" panose="020B0503020204020204" pitchFamily="34" charset="0"/>
                <a:ea typeface="Calibri" panose="020F0502020204030204" pitchFamily="34" charset="0"/>
              </a:rPr>
              <a:t>и </a:t>
            </a:r>
            <a:r>
              <a:rPr lang="ru-RU" sz="2400" b="1" dirty="0" smtClean="0">
                <a:solidFill>
                  <a:srgbClr val="0F772F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в 2020 г. </a:t>
            </a:r>
            <a:r>
              <a:rPr lang="ru-RU" sz="2400" b="1" dirty="0">
                <a:solidFill>
                  <a:srgbClr val="0F772F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составил 5,4 </a:t>
            </a:r>
            <a:r>
              <a:rPr lang="ru-RU" sz="2400" b="1" dirty="0" smtClean="0">
                <a:solidFill>
                  <a:srgbClr val="0F772F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% </a:t>
            </a:r>
            <a:r>
              <a:rPr lang="ru-RU" sz="2400" b="1" dirty="0">
                <a:latin typeface="Corbel" panose="020B0503020204020204" pitchFamily="34" charset="0"/>
                <a:ea typeface="Calibri" panose="020F0502020204030204" pitchFamily="34" charset="0"/>
              </a:rPr>
              <a:t>в объеме розничного </a:t>
            </a:r>
            <a:r>
              <a:rPr lang="ru-RU" sz="2400" b="1" dirty="0" smtClean="0">
                <a:latin typeface="Corbel" panose="020B0503020204020204" pitchFamily="34" charset="0"/>
                <a:ea typeface="Calibri" panose="020F0502020204030204" pitchFamily="34" charset="0"/>
              </a:rPr>
              <a:t>товарооборота</a:t>
            </a:r>
            <a:endParaRPr lang="ru-RU" sz="24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6128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Торговый реестр Республики Беларусь </a:t>
            </a:r>
            <a:endParaRPr lang="ru-RU" b="1" dirty="0">
              <a:solidFill>
                <a:srgbClr val="0F772F"/>
              </a:solidFill>
              <a:latin typeface="Corbel" panose="020B0503020204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6384496"/>
              </p:ext>
            </p:extLst>
          </p:nvPr>
        </p:nvGraphicFramePr>
        <p:xfrm>
          <a:off x="539552" y="4221088"/>
          <a:ext cx="8064896" cy="1730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36189173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32353738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17338596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46591529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364734803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78754258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23680026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372830256"/>
                    </a:ext>
                  </a:extLst>
                </a:gridCol>
              </a:tblGrid>
              <a:tr h="554462">
                <a:tc>
                  <a:txBody>
                    <a:bodyPr/>
                    <a:lstStyle/>
                    <a:p>
                      <a:endParaRPr lang="ru-RU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orbel" panose="020B0503020204020204" pitchFamily="34" charset="0"/>
                        </a:rPr>
                        <a:t>2015</a:t>
                      </a:r>
                      <a:endParaRPr lang="ru-RU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orbel" panose="020B0503020204020204" pitchFamily="34" charset="0"/>
                        </a:rPr>
                        <a:t>2016</a:t>
                      </a:r>
                      <a:endParaRPr lang="ru-RU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orbel" panose="020B0503020204020204" pitchFamily="34" charset="0"/>
                        </a:rPr>
                        <a:t>2017</a:t>
                      </a:r>
                      <a:endParaRPr lang="ru-RU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orbel" panose="020B0503020204020204" pitchFamily="34" charset="0"/>
                        </a:rPr>
                        <a:t>2018</a:t>
                      </a:r>
                      <a:endParaRPr lang="ru-RU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orbel" panose="020B0503020204020204" pitchFamily="34" charset="0"/>
                        </a:rPr>
                        <a:t>2019</a:t>
                      </a:r>
                      <a:endParaRPr lang="ru-RU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orbel" panose="020B0503020204020204" pitchFamily="34" charset="0"/>
                        </a:rPr>
                        <a:t>2020</a:t>
                      </a:r>
                      <a:endParaRPr lang="ru-RU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orbel" panose="020B0503020204020204" pitchFamily="34" charset="0"/>
                        </a:rPr>
                        <a:t>6 мес. 2021</a:t>
                      </a:r>
                      <a:endParaRPr lang="ru-RU" sz="20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4355535"/>
                  </a:ext>
                </a:extLst>
              </a:tr>
              <a:tr h="102971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orbel" panose="020B0503020204020204" pitchFamily="34" charset="0"/>
                        </a:rPr>
                        <a:t>Интернет-магазины, ед.</a:t>
                      </a:r>
                      <a:endParaRPr lang="ru-RU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orbel" panose="020B0503020204020204" pitchFamily="34" charset="0"/>
                        </a:rPr>
                        <a:t>11 259</a:t>
                      </a:r>
                      <a:endParaRPr lang="ru-RU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orbel" panose="020B0503020204020204" pitchFamily="34" charset="0"/>
                        </a:rPr>
                        <a:t>13 811</a:t>
                      </a:r>
                      <a:endParaRPr lang="ru-RU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orbel" panose="020B0503020204020204" pitchFamily="34" charset="0"/>
                        </a:rPr>
                        <a:t>16 140</a:t>
                      </a:r>
                      <a:endParaRPr lang="ru-RU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orbel" panose="020B0503020204020204" pitchFamily="34" charset="0"/>
                        </a:rPr>
                        <a:t>19 383</a:t>
                      </a:r>
                      <a:endParaRPr lang="ru-RU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orbel" panose="020B0503020204020204" pitchFamily="34" charset="0"/>
                        </a:rPr>
                        <a:t>22 552</a:t>
                      </a:r>
                      <a:endParaRPr lang="ru-RU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orbel" panose="020B0503020204020204" pitchFamily="34" charset="0"/>
                        </a:rPr>
                        <a:t>25 539</a:t>
                      </a:r>
                      <a:endParaRPr lang="ru-RU" b="1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F772F"/>
                          </a:solidFill>
                          <a:latin typeface="Corbel" panose="020B0503020204020204" pitchFamily="34" charset="0"/>
                        </a:rPr>
                        <a:t>26 994</a:t>
                      </a:r>
                      <a:endParaRPr lang="ru-RU" sz="2400" b="1" dirty="0">
                        <a:solidFill>
                          <a:srgbClr val="0F772F"/>
                        </a:solidFill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776969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1859340"/>
            <a:ext cx="80648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 smtClean="0">
                <a:latin typeface="Corbel" panose="020B0503020204020204" pitchFamily="34" charset="0"/>
              </a:rPr>
              <a:t>2015-2020:</a:t>
            </a:r>
            <a:r>
              <a:rPr lang="ru-RU" dirty="0" smtClean="0">
                <a:latin typeface="Corbel" panose="020B0503020204020204" pitchFamily="34" charset="0"/>
              </a:rPr>
              <a:t> </a:t>
            </a:r>
            <a:r>
              <a:rPr lang="ru-RU" b="1" dirty="0">
                <a:solidFill>
                  <a:srgbClr val="0F772F"/>
                </a:solidFill>
                <a:latin typeface="Corbel" panose="020B0503020204020204" pitchFamily="34" charset="0"/>
              </a:rPr>
              <a:t>количество интернет-магазинов увеличилось в 2,2 раза</a:t>
            </a:r>
            <a:r>
              <a:rPr lang="ru-RU" dirty="0">
                <a:latin typeface="Corbel" panose="020B0503020204020204" pitchFamily="34" charset="0"/>
              </a:rPr>
              <a:t> (на 14 280 ед.) и на 01.01.2021 составило 25 539 ед. </a:t>
            </a:r>
          </a:p>
          <a:p>
            <a:pPr indent="450215" algn="just">
              <a:spcAft>
                <a:spcPts val="0"/>
              </a:spcAft>
            </a:pPr>
            <a:r>
              <a:rPr lang="ru-RU" b="1" dirty="0" smtClean="0">
                <a:latin typeface="Corbel" panose="020B0503020204020204" pitchFamily="34" charset="0"/>
              </a:rPr>
              <a:t>Январь-июнь 2021г.:</a:t>
            </a:r>
            <a:r>
              <a:rPr lang="ru-RU" dirty="0" smtClean="0">
                <a:latin typeface="Corbel" panose="020B0503020204020204" pitchFamily="34" charset="0"/>
              </a:rPr>
              <a:t> количество </a:t>
            </a:r>
            <a:r>
              <a:rPr lang="ru-RU" dirty="0">
                <a:latin typeface="Corbel" panose="020B0503020204020204" pitchFamily="34" charset="0"/>
              </a:rPr>
              <a:t>интернет-магазинов </a:t>
            </a:r>
            <a:r>
              <a:rPr lang="ru-RU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увеличилось</a:t>
            </a:r>
            <a:r>
              <a:rPr lang="ru-RU" b="1" dirty="0">
                <a:solidFill>
                  <a:srgbClr val="0F772F"/>
                </a:solidFill>
                <a:latin typeface="Corbel" panose="020B0503020204020204" pitchFamily="34" charset="0"/>
              </a:rPr>
              <a:t/>
            </a:r>
            <a:br>
              <a:rPr lang="ru-RU" b="1" dirty="0">
                <a:solidFill>
                  <a:srgbClr val="0F772F"/>
                </a:solidFill>
                <a:latin typeface="Corbel" panose="020B0503020204020204" pitchFamily="34" charset="0"/>
              </a:rPr>
            </a:br>
            <a:r>
              <a:rPr lang="ru-RU" b="1" dirty="0">
                <a:solidFill>
                  <a:srgbClr val="0F772F"/>
                </a:solidFill>
                <a:latin typeface="Corbel" panose="020B0503020204020204" pitchFamily="34" charset="0"/>
              </a:rPr>
              <a:t>на </a:t>
            </a:r>
            <a:r>
              <a:rPr lang="ru-RU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5,7%</a:t>
            </a:r>
            <a:r>
              <a:rPr lang="ru-RU" dirty="0" smtClean="0">
                <a:latin typeface="Corbel" panose="020B0503020204020204" pitchFamily="34" charset="0"/>
              </a:rPr>
              <a:t> (на 1455 ед.) </a:t>
            </a:r>
            <a:r>
              <a:rPr lang="ru-RU" dirty="0">
                <a:latin typeface="Corbel" panose="020B0503020204020204" pitchFamily="34" charset="0"/>
              </a:rPr>
              <a:t>и на 01.07.2021 составило </a:t>
            </a:r>
            <a:r>
              <a:rPr lang="ru-RU" sz="20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26994 </a:t>
            </a:r>
            <a:r>
              <a:rPr lang="ru-RU" sz="2000" b="1" dirty="0">
                <a:solidFill>
                  <a:srgbClr val="0070C0"/>
                </a:solidFill>
                <a:latin typeface="Corbel" panose="020B0503020204020204" pitchFamily="34" charset="0"/>
              </a:rPr>
              <a:t>ед.</a:t>
            </a:r>
            <a:r>
              <a:rPr lang="ru-RU" dirty="0">
                <a:latin typeface="Corbel" panose="020B0503020204020204" pitchFamily="34" charset="0"/>
              </a:rPr>
              <a:t>, </a:t>
            </a:r>
            <a:br>
              <a:rPr lang="ru-RU" dirty="0">
                <a:latin typeface="Corbel" panose="020B0503020204020204" pitchFamily="34" charset="0"/>
              </a:rPr>
            </a:br>
            <a:r>
              <a:rPr lang="ru-RU" dirty="0">
                <a:latin typeface="Corbel" panose="020B0503020204020204" pitchFamily="34" charset="0"/>
              </a:rPr>
              <a:t>из </a:t>
            </a:r>
            <a:r>
              <a:rPr lang="ru-RU" dirty="0" smtClean="0">
                <a:latin typeface="Corbel" panose="020B0503020204020204" pitchFamily="34" charset="0"/>
              </a:rPr>
              <a:t>которых принадлежат:</a:t>
            </a:r>
          </a:p>
          <a:p>
            <a:pPr indent="450215" algn="just"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47</a:t>
            </a:r>
            <a:r>
              <a:rPr lang="ru-RU" b="1" dirty="0">
                <a:solidFill>
                  <a:srgbClr val="C00000"/>
                </a:solidFill>
                <a:latin typeface="Corbel" panose="020B0503020204020204" pitchFamily="34" charset="0"/>
              </a:rPr>
              <a:t>%</a:t>
            </a:r>
            <a:r>
              <a:rPr lang="ru-RU" dirty="0" smtClean="0">
                <a:latin typeface="Corbel" panose="020B0503020204020204" pitchFamily="34" charset="0"/>
              </a:rPr>
              <a:t> (</a:t>
            </a:r>
            <a:r>
              <a:rPr lang="ru-RU" dirty="0">
                <a:latin typeface="Corbel" panose="020B0503020204020204" pitchFamily="34" charset="0"/>
              </a:rPr>
              <a:t>12 735 ед.) </a:t>
            </a:r>
            <a:r>
              <a:rPr lang="ru-RU" dirty="0" smtClean="0">
                <a:latin typeface="Corbel" panose="020B0503020204020204" pitchFamily="34" charset="0"/>
              </a:rPr>
              <a:t>– </a:t>
            </a:r>
            <a:r>
              <a:rPr lang="ru-RU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юридическим лицам</a:t>
            </a:r>
          </a:p>
          <a:p>
            <a:pPr indent="450215" algn="just">
              <a:spcAft>
                <a:spcPts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Corbel" panose="020B0503020204020204" pitchFamily="34" charset="0"/>
              </a:rPr>
              <a:t>52,8%</a:t>
            </a:r>
            <a:r>
              <a:rPr lang="ru-RU" dirty="0" smtClean="0">
                <a:latin typeface="Corbel" panose="020B0503020204020204" pitchFamily="34" charset="0"/>
              </a:rPr>
              <a:t> (14</a:t>
            </a:r>
            <a:r>
              <a:rPr lang="ru-RU" dirty="0">
                <a:latin typeface="Corbel" panose="020B0503020204020204" pitchFamily="34" charset="0"/>
              </a:rPr>
              <a:t> 259 ед.) – </a:t>
            </a:r>
            <a:r>
              <a:rPr lang="ru-RU" b="1" dirty="0">
                <a:solidFill>
                  <a:srgbClr val="7030A0"/>
                </a:solidFill>
                <a:latin typeface="Corbel" panose="020B0503020204020204" pitchFamily="34" charset="0"/>
              </a:rPr>
              <a:t>индивидуальным </a:t>
            </a:r>
            <a:r>
              <a:rPr lang="ru-RU" b="1" dirty="0" smtClean="0">
                <a:solidFill>
                  <a:srgbClr val="7030A0"/>
                </a:solidFill>
                <a:latin typeface="Corbel" panose="020B0503020204020204" pitchFamily="34" charset="0"/>
              </a:rPr>
              <a:t>предпринимателям</a:t>
            </a:r>
            <a:endParaRPr lang="ru-RU" b="1" dirty="0">
              <a:solidFill>
                <a:srgbClr val="7030A0"/>
              </a:solidFill>
              <a:effectLst/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8870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Покупать ли товары в сети Интернет?</a:t>
            </a:r>
            <a:endParaRPr lang="ru-RU" sz="3600" b="1" dirty="0">
              <a:solidFill>
                <a:srgbClr val="0F772F"/>
              </a:solidFill>
              <a:latin typeface="Corbel" panose="020B0503020204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32232" y="1772816"/>
            <a:ext cx="8503920" cy="1109864"/>
          </a:xfrm>
          <a:prstGeom prst="rect">
            <a:avLst/>
          </a:prstGeom>
          <a:solidFill>
            <a:srgbClr val="B7DA68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ts val="22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F772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По данным международных </a:t>
            </a:r>
            <a:r>
              <a:rPr lang="ru-RU" sz="2400" b="1" dirty="0">
                <a:solidFill>
                  <a:srgbClr val="0F772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исследований </a:t>
            </a:r>
            <a:r>
              <a:rPr lang="ru-RU" sz="2400" b="1" dirty="0" smtClean="0">
                <a:solidFill>
                  <a:srgbClr val="0F772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одной </a:t>
            </a:r>
            <a:r>
              <a:rPr lang="ru-RU" sz="2400" b="1" dirty="0">
                <a:solidFill>
                  <a:srgbClr val="0F772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из основных проблем глобальной </a:t>
            </a:r>
            <a:r>
              <a:rPr lang="ru-RU" sz="2400" b="1" dirty="0" err="1" smtClean="0">
                <a:solidFill>
                  <a:srgbClr val="0F772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интернет-торговли</a:t>
            </a:r>
            <a:r>
              <a:rPr lang="ru-RU" sz="2400" b="1" dirty="0" smtClean="0">
                <a:solidFill>
                  <a:srgbClr val="0F772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2400" b="1" dirty="0">
                <a:solidFill>
                  <a:srgbClr val="0F772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является</a:t>
            </a:r>
            <a:r>
              <a:rPr lang="ru-RU" sz="2400" b="1" dirty="0"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доверие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8532" y="3068961"/>
            <a:ext cx="7560840" cy="3036438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F772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Ключевые факторы доверия:</a:t>
            </a:r>
          </a:p>
          <a:p>
            <a:pPr algn="ctr"/>
            <a:endParaRPr lang="ru-RU" sz="700" b="1" dirty="0" smtClean="0">
              <a:solidFill>
                <a:schemeClr val="accent5">
                  <a:lumMod val="50000"/>
                </a:schemeClr>
              </a:solidFill>
              <a:latin typeface="Corbel" panose="020B0503020204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ru-RU" sz="2400" b="1" dirty="0" smtClean="0">
                <a:solidFill>
                  <a:srgbClr val="0F772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#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потребитель знает </a:t>
            </a:r>
            <a:r>
              <a:rPr lang="ru-RU" sz="2800" b="1" dirty="0" smtClean="0">
                <a:solidFill>
                  <a:srgbClr val="FF0000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кто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продавец</a:t>
            </a:r>
          </a:p>
          <a:p>
            <a:r>
              <a:rPr lang="ru-RU" sz="2400" b="1" dirty="0" smtClean="0">
                <a:solidFill>
                  <a:srgbClr val="0F772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#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потребителя </a:t>
            </a:r>
            <a:r>
              <a:rPr lang="ru-RU" sz="2800" b="1" dirty="0" smtClean="0">
                <a:solidFill>
                  <a:srgbClr val="FF0000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слышат: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отвечают на вопросы, перезванивают, рассматривают претензии, жалобы</a:t>
            </a:r>
          </a:p>
          <a:p>
            <a:r>
              <a:rPr lang="ru-RU" sz="2400" b="1" dirty="0" smtClean="0">
                <a:solidFill>
                  <a:srgbClr val="0F772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#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обеспечено право на </a:t>
            </a:r>
            <a:r>
              <a:rPr lang="ru-RU" sz="2800" b="1" dirty="0" smtClean="0">
                <a:solidFill>
                  <a:srgbClr val="FF0000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возврат денег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за некачественный товар,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неоказанную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услугу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5389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altLang="ru-RU" sz="2800" b="1" dirty="0" smtClean="0">
                <a:solidFill>
                  <a:srgbClr val="007635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Государственная политика</a:t>
            </a:r>
            <a:br>
              <a:rPr lang="ru-RU" altLang="ru-RU" sz="2800" b="1" dirty="0" smtClean="0">
                <a:solidFill>
                  <a:srgbClr val="007635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altLang="ru-RU" sz="2800" b="1" dirty="0" smtClean="0">
                <a:solidFill>
                  <a:srgbClr val="007635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в сфере защиты прав потребителей</a:t>
            </a:r>
            <a:endParaRPr lang="ru-RU" sz="2800" dirty="0">
              <a:solidFill>
                <a:srgbClr val="007635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556792"/>
            <a:ext cx="7929618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C00000"/>
                </a:solidFill>
                <a:latin typeface="Corbel" panose="020B0503020204020204" pitchFamily="34" charset="0"/>
              </a:rPr>
              <a:t>качество и безопасность </a:t>
            </a:r>
            <a:r>
              <a:rPr lang="ru-RU" dirty="0">
                <a:latin typeface="Corbel" panose="020B0503020204020204" pitchFamily="34" charset="0"/>
              </a:rPr>
              <a:t>товаров (работ, услуг</a:t>
            </a:r>
            <a:r>
              <a:rPr lang="ru-RU" dirty="0" smtClean="0">
                <a:latin typeface="Corbel" panose="020B0503020204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100" dirty="0">
              <a:latin typeface="Corbel" panose="020B05030202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orbel" panose="020B0503020204020204" pitchFamily="34" charset="0"/>
              </a:rPr>
              <a:t>обеспечение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свободного выбора </a:t>
            </a:r>
            <a:r>
              <a:rPr lang="ru-RU" dirty="0" smtClean="0">
                <a:latin typeface="Corbel" panose="020B0503020204020204" pitchFamily="34" charset="0"/>
              </a:rPr>
              <a:t>товаров (работ, услуг)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dirty="0" smtClean="0">
              <a:latin typeface="Corbel" panose="020B05030202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F772F"/>
                </a:solidFill>
                <a:latin typeface="Corbel" panose="020B0503020204020204" pitchFamily="34" charset="0"/>
              </a:rPr>
              <a:t>защита экономических интересов</a:t>
            </a:r>
            <a:r>
              <a:rPr lang="ru-RU" b="1" dirty="0" smtClean="0">
                <a:latin typeface="Corbel" panose="020B0503020204020204" pitchFamily="34" charset="0"/>
              </a:rPr>
              <a:t> </a:t>
            </a:r>
            <a:r>
              <a:rPr lang="ru-RU" dirty="0" smtClean="0">
                <a:latin typeface="Corbel" panose="020B0503020204020204" pitchFamily="34" charset="0"/>
              </a:rPr>
              <a:t>потребителей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dirty="0" smtClean="0">
              <a:latin typeface="Corbel" panose="020B05030202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обеспечение</a:t>
            </a:r>
            <a:r>
              <a:rPr lang="ru-RU" dirty="0" smtClean="0">
                <a:latin typeface="Corbel" panose="020B0503020204020204" pitchFamily="34" charset="0"/>
              </a:rPr>
              <a:t> потребителя </a:t>
            </a:r>
            <a:r>
              <a:rPr lang="ru-RU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информацией</a:t>
            </a:r>
            <a:r>
              <a:rPr lang="ru-RU" dirty="0" smtClean="0">
                <a:latin typeface="Corbel" panose="020B0503020204020204" pitchFamily="34" charset="0"/>
              </a:rPr>
              <a:t>, необходимой для обоснованного выбора, изложение договоров в четкой, лаконичной и легкой для восприятие форме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100" dirty="0" smtClean="0">
              <a:latin typeface="Corbel" panose="020B05030202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rbel" panose="020B0503020204020204" pitchFamily="34" charset="0"/>
              </a:rPr>
              <a:t>эффективные механизмы урегулирования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ru-RU" dirty="0" smtClean="0">
                <a:latin typeface="Corbel" panose="020B0503020204020204" pitchFamily="34" charset="0"/>
              </a:rPr>
              <a:t>потребительских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rbel" panose="020B0503020204020204" pitchFamily="34" charset="0"/>
              </a:rPr>
              <a:t>споров</a:t>
            </a:r>
            <a:r>
              <a:rPr lang="ru-RU" dirty="0" smtClean="0">
                <a:latin typeface="Corbel" panose="020B0503020204020204" pitchFamily="34" charset="0"/>
              </a:rPr>
              <a:t> и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rbel" panose="020B0503020204020204" pitchFamily="34" charset="0"/>
              </a:rPr>
              <a:t>средств правовой защиты потребителей</a:t>
            </a:r>
            <a:r>
              <a:rPr lang="ru-RU" dirty="0" smtClean="0">
                <a:latin typeface="Corbel" panose="020B0503020204020204" pitchFamily="34" charset="0"/>
              </a:rPr>
              <a:t>, позволяющих оперативно, справедливо урегулировать споры без излишних финансовых или иных издержек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dirty="0" smtClean="0">
              <a:latin typeface="Corbel" panose="020B05030202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orbel" panose="020B0503020204020204" pitchFamily="34" charset="0"/>
              </a:rPr>
              <a:t>защита уязвимых потребителей </a:t>
            </a:r>
            <a:r>
              <a:rPr lang="ru-RU" dirty="0" smtClean="0">
                <a:latin typeface="Corbel" panose="020B0503020204020204" pitchFamily="34" charset="0"/>
              </a:rPr>
              <a:t>(пожилых, инвалидов и т.д.)</a:t>
            </a:r>
          </a:p>
        </p:txBody>
      </p:sp>
    </p:spTree>
    <p:extLst>
      <p:ext uri="{BB962C8B-B14F-4D97-AF65-F5344CB8AC3E}">
        <p14:creationId xmlns:p14="http://schemas.microsoft.com/office/powerpoint/2010/main" xmlns="" val="316349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1556</TotalTime>
  <Words>708</Words>
  <Application>Microsoft Office PowerPoint</Application>
  <PresentationFormat>Экран (4:3)</PresentationFormat>
  <Paragraphs>195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Официальная</vt:lpstr>
      <vt:lpstr>Лист</vt:lpstr>
      <vt:lpstr>Министерство антимонопольного  регулирования и торговли Республики Беларусь</vt:lpstr>
      <vt:lpstr>С Днём работников торговли!</vt:lpstr>
      <vt:lpstr>Нормативно-правовое регулирование интернет-торговли</vt:lpstr>
      <vt:lpstr>Интернет-продажи ювелирных изделий</vt:lpstr>
      <vt:lpstr>Постановление Совета Министров Республики Беларусь от 25 июня 2021 г. № 363</vt:lpstr>
      <vt:lpstr>По данным Белстата</vt:lpstr>
      <vt:lpstr>Торговый реестр Республики Беларусь </vt:lpstr>
      <vt:lpstr>Покупать ли товары в сети Интернет?</vt:lpstr>
      <vt:lpstr>Государственная политика в сфере защиты прав потребителей</vt:lpstr>
      <vt:lpstr>Задачи государства в сфере защиты прав интернет-потребителей</vt:lpstr>
      <vt:lpstr>Нормативно-правовое регулирование защиты интернет-потребителей </vt:lpstr>
      <vt:lpstr>Обеспечение реализации прав потребителей на информацию об интернет-продавце и о товаре</vt:lpstr>
      <vt:lpstr>Дополнительный механизм обеспечения защиты прав потребителей </vt:lpstr>
      <vt:lpstr>Структура жалоб потребителей</vt:lpstr>
      <vt:lpstr>МАРТ в сфере защиты прав потребителей</vt:lpstr>
      <vt:lpstr>Проблемы интернет-потребителей</vt:lpstr>
      <vt:lpstr>Проблемы интернет-потребителей</vt:lpstr>
      <vt:lpstr>Информационная работа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БЕЛАРУСЬ</dc:title>
  <dc:creator>Гаврильчик Инна Анатольевна</dc:creator>
  <cp:lastModifiedBy>admin</cp:lastModifiedBy>
  <cp:revision>209</cp:revision>
  <cp:lastPrinted>2021-07-22T07:24:12Z</cp:lastPrinted>
  <dcterms:created xsi:type="dcterms:W3CDTF">2015-10-13T08:59:49Z</dcterms:created>
  <dcterms:modified xsi:type="dcterms:W3CDTF">2021-07-22T12:16:37Z</dcterms:modified>
</cp:coreProperties>
</file>